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9" r:id="rId4"/>
    <p:sldId id="272" r:id="rId5"/>
    <p:sldId id="271" r:id="rId6"/>
    <p:sldId id="261" r:id="rId7"/>
    <p:sldId id="270" r:id="rId8"/>
    <p:sldId id="275" r:id="rId9"/>
    <p:sldId id="274" r:id="rId10"/>
    <p:sldId id="277" r:id="rId11"/>
    <p:sldId id="276" r:id="rId12"/>
    <p:sldId id="264" r:id="rId13"/>
    <p:sldId id="267" r:id="rId14"/>
    <p:sldId id="280" r:id="rId15"/>
    <p:sldId id="279" r:id="rId16"/>
    <p:sldId id="278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9" r:id="rId28"/>
    <p:sldId id="300" r:id="rId29"/>
    <p:sldId id="301" r:id="rId30"/>
    <p:sldId id="295" r:id="rId31"/>
    <p:sldId id="296" r:id="rId32"/>
    <p:sldId id="307" r:id="rId33"/>
    <p:sldId id="297" r:id="rId34"/>
    <p:sldId id="303" r:id="rId35"/>
    <p:sldId id="304" r:id="rId36"/>
    <p:sldId id="305" r:id="rId37"/>
    <p:sldId id="306" r:id="rId38"/>
    <p:sldId id="302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AA329A22-1A41-4102-A634-DB54CA964612}">
          <p14:sldIdLst>
            <p14:sldId id="256"/>
          </p14:sldIdLst>
        </p14:section>
        <p14:section name="Presentazione" id="{BB0AB2E3-C6E7-4D04-B67A-F0C2C3F82731}">
          <p14:sldIdLst>
            <p14:sldId id="257"/>
          </p14:sldIdLst>
        </p14:section>
        <p14:section name="Introduzione" id="{DD30C765-79CE-4D76-B567-D4132F9F1472}">
          <p14:sldIdLst>
            <p14:sldId id="259"/>
          </p14:sldIdLst>
        </p14:section>
        <p14:section name="Semiclassical NIS" id="{16AD541D-5479-4950-B875-5FA37279B425}">
          <p14:sldIdLst>
            <p14:sldId id="272"/>
            <p14:sldId id="271"/>
            <p14:sldId id="261"/>
            <p14:sldId id="270"/>
            <p14:sldId id="275"/>
            <p14:sldId id="274"/>
            <p14:sldId id="277"/>
            <p14:sldId id="276"/>
            <p14:sldId id="264"/>
            <p14:sldId id="267"/>
            <p14:sldId id="280"/>
            <p14:sldId id="279"/>
            <p14:sldId id="278"/>
            <p14:sldId id="281"/>
            <p14:sldId id="282"/>
            <p14:sldId id="283"/>
            <p14:sldId id="284"/>
          </p14:sldIdLst>
        </p14:section>
        <p14:section name="Random Matrix Theory" id="{5F43BB87-66E4-4193-A758-1F73FA0B231E}">
          <p14:sldIdLst>
            <p14:sldId id="285"/>
            <p14:sldId id="286"/>
            <p14:sldId id="287"/>
            <p14:sldId id="288"/>
            <p14:sldId id="289"/>
            <p14:sldId id="290"/>
            <p14:sldId id="299"/>
            <p14:sldId id="300"/>
            <p14:sldId id="301"/>
            <p14:sldId id="295"/>
            <p14:sldId id="296"/>
            <p14:sldId id="307"/>
            <p14:sldId id="297"/>
            <p14:sldId id="303"/>
            <p14:sldId id="304"/>
            <p14:sldId id="305"/>
            <p14:sldId id="306"/>
            <p14:sldId id="30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n.hohenheim@outlook.it" initials="v" lastIdx="1" clrIdx="0">
    <p:extLst>
      <p:ext uri="{19B8F6BF-5375-455C-9EA6-DF929625EA0E}">
        <p15:presenceInfo xmlns:p15="http://schemas.microsoft.com/office/powerpoint/2012/main" userId="1b6a1c0a5531ede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8065" autoAdjust="0"/>
  </p:normalViewPr>
  <p:slideViewPr>
    <p:cSldViewPr snapToGrid="0">
      <p:cViewPr varScale="1">
        <p:scale>
          <a:sx n="75" d="100"/>
          <a:sy n="75" d="100"/>
        </p:scale>
        <p:origin x="9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E90FA6BE-1083-4470-8A2F-493E44F056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t-IT"/>
              <a:t>Descrizione semiclassica di sistemi non-integrabili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4FD400D-A097-4555-8CE4-213F584B7E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662220-CED7-4022-ABD3-08A401B739AB}" type="datetimeFigureOut">
              <a:rPr lang="it-IT" smtClean="0"/>
              <a:t>29/09/2021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4A3460C-F220-40BF-BF5A-E3B057CE45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3E89456-DB89-49EA-B375-EE8D6D157D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3F112-D140-42BF-A33A-D4843452DBF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64186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80.png>
</file>

<file path=ppt/media/image49.png>
</file>

<file path=ppt/media/image490.png>
</file>

<file path=ppt/media/image5.png>
</file>

<file path=ppt/media/image50.PNG>
</file>

<file path=ppt/media/image50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t-IT"/>
              <a:t>Descrizione semiclassica di sistemi non-integrabili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1B2344-E412-42BA-BA2A-F1EB61E64078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C52E1-59FF-4534-B81A-7003799CAB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34504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526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Gutzw</a:t>
            </a:r>
            <a:r>
              <a:rPr lang="it-IT" dirty="0"/>
              <a:t>. Trace : traccia della f. di Green, tramite </a:t>
            </a:r>
            <a:r>
              <a:rPr lang="it-IT" dirty="0" err="1"/>
              <a:t>saddle</a:t>
            </a:r>
            <a:r>
              <a:rPr lang="it-IT" dirty="0"/>
              <a:t> point </a:t>
            </a:r>
            <a:r>
              <a:rPr lang="it-IT" dirty="0" err="1"/>
              <a:t>approx</a:t>
            </a:r>
            <a:r>
              <a:rPr lang="it-IT" dirty="0"/>
              <a:t> mostra che può essere espressa in termini della somma su orbite classiche stabili e instabili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26776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Area </a:t>
            </a:r>
            <a:r>
              <a:rPr lang="it-IT" dirty="0" err="1"/>
              <a:t>conservation</a:t>
            </a:r>
            <a:r>
              <a:rPr lang="it-IT" dirty="0"/>
              <a:t> </a:t>
            </a:r>
            <a:r>
              <a:rPr lang="it-IT" dirty="0" err="1"/>
              <a:t>detM</a:t>
            </a:r>
            <a:r>
              <a:rPr lang="it-IT" dirty="0"/>
              <a:t>=1 per cui i suoi autovalori sono reciproci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other</a:t>
            </a:r>
            <a:r>
              <a:rPr lang="it-IT" dirty="0"/>
              <a:t>: complessi coniugati=orbita stabile, positivi=comportamento iperbolico, negativi= iperbolicità inversa (?). E’ chiaro che l’n-step propagator è espresso ora in termini delle proprietà canonicamente invarianti delle </a:t>
            </a:r>
            <a:r>
              <a:rPr lang="it-IT" dirty="0" err="1"/>
              <a:t>classical</a:t>
            </a:r>
            <a:r>
              <a:rPr lang="it-IT" dirty="0"/>
              <a:t> </a:t>
            </a:r>
            <a:r>
              <a:rPr lang="it-IT" dirty="0" err="1"/>
              <a:t>period</a:t>
            </a:r>
            <a:r>
              <a:rPr lang="it-IT" dirty="0"/>
              <a:t>-n </a:t>
            </a:r>
            <a:r>
              <a:rPr lang="it-IT" dirty="0" err="1"/>
              <a:t>orbits</a:t>
            </a:r>
            <a:r>
              <a:rPr lang="it-IT" dirty="0"/>
              <a:t>. Si può dimostrare l’invarianza della S semplicemente tramite le funzioni generatrici, e l’invarianza della traccia della matrice di stabilità, ciò per orbite periodiche. Anche l’indice di </a:t>
            </a:r>
            <a:r>
              <a:rPr lang="it-IT" dirty="0" err="1"/>
              <a:t>Maslov</a:t>
            </a:r>
            <a:r>
              <a:rPr lang="it-IT" dirty="0"/>
              <a:t> è canonicamente invariante. Il </a:t>
            </a:r>
            <a:r>
              <a:rPr lang="it-IT" dirty="0" err="1"/>
              <a:t>chaos</a:t>
            </a:r>
            <a:r>
              <a:rPr lang="it-IT" dirty="0"/>
              <a:t> globale classico è codificato dalle orbite PPO poiché al crescere del periodo n il sistema è ergodico ed esplora tutto lo spazio delle fasi.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1639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Primitive </a:t>
                </a:r>
                <a:r>
                  <a:rPr lang="it-IT" dirty="0" err="1"/>
                  <a:t>period</a:t>
                </a:r>
                <a:r>
                  <a:rPr lang="it-IT" dirty="0"/>
                  <a:t> nel senso che l’integrale nello spazio delle configurazioni VEDE l’orbita come un oggetto geometrico senza notare ripetuti attraversamenti. </a:t>
                </a:r>
                <a:r>
                  <a:rPr lang="it-IT" dirty="0" err="1"/>
                  <a:t>Orbits</a:t>
                </a:r>
                <a:r>
                  <a:rPr lang="it-IT" dirty="0"/>
                  <a:t> </a:t>
                </a:r>
                <a:r>
                  <a:rPr lang="it-IT" dirty="0" err="1"/>
                  <a:t>which</a:t>
                </a:r>
                <a:r>
                  <a:rPr lang="it-IT" dirty="0"/>
                  <a:t> are r-</a:t>
                </a:r>
                <a:r>
                  <a:rPr lang="it-IT" dirty="0" err="1"/>
                  <a:t>fold</a:t>
                </a:r>
                <a:r>
                  <a:rPr lang="it-IT" dirty="0"/>
                  <a:t> </a:t>
                </a:r>
                <a:r>
                  <a:rPr lang="it-IT" dirty="0" err="1"/>
                  <a:t>traversal</a:t>
                </a:r>
                <a:r>
                  <a:rPr lang="it-IT" dirty="0"/>
                  <a:t> (attraversate n volte) of </a:t>
                </a:r>
                <a:r>
                  <a:rPr lang="it-IT" dirty="0" err="1"/>
                  <a:t>shorter</a:t>
                </a:r>
                <a:r>
                  <a:rPr lang="it-IT" dirty="0"/>
                  <a:t> primitive </a:t>
                </a:r>
                <a:r>
                  <a:rPr lang="it-IT" dirty="0" err="1"/>
                  <a:t>ones</a:t>
                </a:r>
                <a:r>
                  <a:rPr lang="it-IT" dirty="0"/>
                  <a:t> </a:t>
                </a:r>
                <a:r>
                  <a:rPr lang="it-IT" dirty="0" err="1"/>
                  <a:t>contribute</a:t>
                </a:r>
                <a:r>
                  <a:rPr lang="it-IT" dirty="0"/>
                  <a:t> with </a:t>
                </a:r>
                <a:r>
                  <a:rPr lang="it-IT" dirty="0" err="1"/>
                  <a:t>their</a:t>
                </a:r>
                <a:r>
                  <a:rPr lang="it-IT" dirty="0"/>
                  <a:t> primitive </a:t>
                </a:r>
                <a:r>
                  <a:rPr lang="it-IT" dirty="0" err="1"/>
                  <a:t>period</a:t>
                </a:r>
                <a:r>
                  <a:rPr lang="it-IT" dirty="0"/>
                  <a:t> T</a:t>
                </a:r>
              </a:p>
              <a:p>
                <a:r>
                  <a:rPr lang="it-IT" dirty="0"/>
                  <a:t>La funzione di correlazione ci consente i fare dei paragoni con le predizioni delle random </a:t>
                </a:r>
                <a:r>
                  <a:rPr lang="it-IT" dirty="0" err="1"/>
                  <a:t>matrix</a:t>
                </a:r>
                <a:r>
                  <a:rPr lang="it-IT" dirty="0"/>
                  <a:t> theory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it-IT" dirty="0"/>
                  <a:t> piccolo rispetto alle fluttuazioni di densità. Nota:</a:t>
                </a:r>
                <a:r>
                  <a:rPr lang="it-IT" baseline="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𝜌</m:t>
                        </m:r>
                        <m:d>
                          <m:dPr>
                            <m:ctrlP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</m:d>
                      </m:e>
                    </m:d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𝐸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𝐸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e>
                    </m:nary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Primitive </a:t>
                </a:r>
                <a:r>
                  <a:rPr lang="it-IT" dirty="0" err="1"/>
                  <a:t>period</a:t>
                </a:r>
                <a:r>
                  <a:rPr lang="it-IT" dirty="0"/>
                  <a:t> nel senso che l’integrale nello spazio delle configurazioni VEDE l’orbita come un oggetto geometrico senza notare ripetuti attraversamenti. </a:t>
                </a:r>
                <a:r>
                  <a:rPr lang="it-IT" dirty="0" err="1"/>
                  <a:t>Orbits</a:t>
                </a:r>
                <a:r>
                  <a:rPr lang="it-IT" dirty="0"/>
                  <a:t> </a:t>
                </a:r>
                <a:r>
                  <a:rPr lang="it-IT" dirty="0" err="1"/>
                  <a:t>which</a:t>
                </a:r>
                <a:r>
                  <a:rPr lang="it-IT" dirty="0"/>
                  <a:t> are r-</a:t>
                </a:r>
                <a:r>
                  <a:rPr lang="it-IT" dirty="0" err="1"/>
                  <a:t>fold</a:t>
                </a:r>
                <a:r>
                  <a:rPr lang="it-IT" dirty="0"/>
                  <a:t> </a:t>
                </a:r>
                <a:r>
                  <a:rPr lang="it-IT" dirty="0" err="1"/>
                  <a:t>traversal</a:t>
                </a:r>
                <a:r>
                  <a:rPr lang="it-IT" dirty="0"/>
                  <a:t> (attraversate n volte) of </a:t>
                </a:r>
                <a:r>
                  <a:rPr lang="it-IT" dirty="0" err="1"/>
                  <a:t>shorter</a:t>
                </a:r>
                <a:r>
                  <a:rPr lang="it-IT" dirty="0"/>
                  <a:t> primitive </a:t>
                </a:r>
                <a:r>
                  <a:rPr lang="it-IT" dirty="0" err="1"/>
                  <a:t>ones</a:t>
                </a:r>
                <a:r>
                  <a:rPr lang="it-IT" dirty="0"/>
                  <a:t> </a:t>
                </a:r>
                <a:r>
                  <a:rPr lang="it-IT" dirty="0" err="1"/>
                  <a:t>contribute</a:t>
                </a:r>
                <a:r>
                  <a:rPr lang="it-IT" dirty="0"/>
                  <a:t> with </a:t>
                </a:r>
                <a:r>
                  <a:rPr lang="it-IT" dirty="0" err="1"/>
                  <a:t>their</a:t>
                </a:r>
                <a:r>
                  <a:rPr lang="it-IT" dirty="0"/>
                  <a:t> primitive </a:t>
                </a:r>
                <a:r>
                  <a:rPr lang="it-IT" dirty="0" err="1"/>
                  <a:t>period</a:t>
                </a:r>
                <a:r>
                  <a:rPr lang="it-IT" dirty="0"/>
                  <a:t> T</a:t>
                </a:r>
              </a:p>
              <a:p>
                <a:r>
                  <a:rPr lang="it-IT" dirty="0"/>
                  <a:t>La funzione di correlazione ci consente i fare dei paragoni con le predizioni delle random </a:t>
                </a:r>
                <a:r>
                  <a:rPr lang="it-IT" dirty="0" err="1"/>
                  <a:t>matrix</a:t>
                </a:r>
                <a:r>
                  <a:rPr lang="it-IT" dirty="0"/>
                  <a:t> theory</a:t>
                </a:r>
              </a:p>
              <a:p>
                <a:r>
                  <a:rPr lang="it-IT" b="0" i="0">
                    <a:latin typeface="Cambria Math" panose="02040503050406030204" pitchFamily="18" charset="0"/>
                  </a:rPr>
                  <a:t>Δ𝐸</a:t>
                </a:r>
                <a:r>
                  <a:rPr lang="it-IT" dirty="0"/>
                  <a:t> piccolo rispetto alle fluttuazioni di densità. Nota:</a:t>
                </a:r>
                <a:r>
                  <a:rPr lang="it-IT" baseline="0" dirty="0"/>
                  <a:t>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⟨𝜌(𝐸)⟩=</a:t>
                </a:r>
                <a:r>
                  <a:rPr lang="it-IT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∫1_(𝐸−Δ𝐸/2)^(𝐸+Δ𝐸/2)▒〖𝜌(𝐸′〗)𝑑𝐸^′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52691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𝑃𝑃𝑂</m:t>
                        </m:r>
                      </m:sub>
                    </m:sSub>
                  </m:oMath>
                </a14:m>
                <a:r>
                  <a:rPr lang="it-IT" dirty="0"/>
                  <a:t> è l’esponente di </a:t>
                </a:r>
                <a:r>
                  <a:rPr lang="it-IT" dirty="0" err="1"/>
                  <a:t>Lyapunov</a:t>
                </a:r>
                <a:r>
                  <a:rPr lang="it-IT" baseline="0" dirty="0"/>
                  <a:t> dell’orbita considerata.</a:t>
                </a:r>
              </a:p>
              <a:p>
                <a:r>
                  <a:rPr lang="it-IT" baseline="0" dirty="0"/>
                  <a:t>Il problema è riuscire a proiettare l’operatore densità nello spazio delle fasi per via del </a:t>
                </a:r>
                <a:r>
                  <a:rPr lang="it-IT" baseline="0" dirty="0" err="1"/>
                  <a:t>Pd.I</a:t>
                </a:r>
                <a:r>
                  <a:rPr lang="it-IT" baseline="0" dirty="0"/>
                  <a:t>. , non posso specificare simultaneamente le variabili canonicamente coniugate nello spazio delle fasi. </a:t>
                </a: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b="0" i="0">
                    <a:latin typeface="Cambria Math" panose="02040503050406030204" pitchFamily="18" charset="0"/>
                  </a:rPr>
                  <a:t>𝜆_𝑃𝑃𝑂</a:t>
                </a:r>
                <a:r>
                  <a:rPr lang="it-IT" dirty="0"/>
                  <a:t> è l’esponente di </a:t>
                </a:r>
                <a:r>
                  <a:rPr lang="it-IT" dirty="0" err="1"/>
                  <a:t>Lyapunov</a:t>
                </a:r>
                <a:r>
                  <a:rPr lang="it-IT" baseline="0" dirty="0"/>
                  <a:t> dell’orbita considerata.</a:t>
                </a:r>
              </a:p>
              <a:p>
                <a:r>
                  <a:rPr lang="it-IT" baseline="0" dirty="0"/>
                  <a:t>Il problema è riuscire a proiettare l’operatore densità nello spazio delle fasi per via del </a:t>
                </a:r>
                <a:r>
                  <a:rPr lang="it-IT" baseline="0" dirty="0" err="1"/>
                  <a:t>Pd.I</a:t>
                </a:r>
                <a:r>
                  <a:rPr lang="it-IT" baseline="0" dirty="0"/>
                  <a:t>. , non posso specificare simultaneamente le variabili canonicamente coniugate nello spazio delle fasi. </a:t>
                </a:r>
              </a:p>
              <a:p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4011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L’idea è di «</a:t>
                </a:r>
                <a:r>
                  <a:rPr lang="it-IT" dirty="0" err="1"/>
                  <a:t>smoothing</a:t>
                </a:r>
                <a:r>
                  <a:rPr lang="it-IT" dirty="0"/>
                  <a:t>» la dipendenza dalle coordinate tale che Heisenberg non lo tocchiamo proprio. Qui stiamo parlando di stati puri.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W si può scrivere anche nello spazio delle q.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Proprietà: Cond. Di </a:t>
                </a:r>
                <a:r>
                  <a:rPr lang="it-IT" dirty="0" err="1"/>
                  <a:t>normalizzazione.Le</a:t>
                </a:r>
                <a:r>
                  <a:rPr lang="it-IT" dirty="0"/>
                  <a:t> due </a:t>
                </a:r>
                <a:r>
                  <a:rPr lang="it-IT" dirty="0" err="1"/>
                  <a:t>distrib</a:t>
                </a:r>
                <a:r>
                  <a:rPr lang="it-IT" dirty="0"/>
                  <a:t>. Di </a:t>
                </a:r>
                <a:r>
                  <a:rPr lang="it-IT" dirty="0" err="1"/>
                  <a:t>prob</a:t>
                </a:r>
                <a:r>
                  <a:rPr lang="it-IT" dirty="0"/>
                  <a:t>. Marginali della funzione di </a:t>
                </a:r>
                <a:r>
                  <a:rPr lang="it-IT" dirty="0" err="1"/>
                  <a:t>Wigner</a:t>
                </a:r>
                <a:r>
                  <a:rPr lang="it-IT" dirty="0"/>
                  <a:t> corrispondono alle quantum </a:t>
                </a:r>
                <a:r>
                  <a:rPr lang="it-IT" dirty="0" err="1"/>
                  <a:t>mechanics</a:t>
                </a:r>
                <a:r>
                  <a:rPr lang="it-IT" dirty="0"/>
                  <a:t> </a:t>
                </a:r>
                <a:r>
                  <a:rPr lang="it-IT" dirty="0" err="1"/>
                  <a:t>probabilities</a:t>
                </a:r>
                <a:r>
                  <a:rPr lang="it-IT" dirty="0"/>
                  <a:t> di trovare la particella al momento p o alla posizione q.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Husimi</a:t>
                </a:r>
                <a:r>
                  <a:rPr lang="it-IT" dirty="0"/>
                  <a:t> </a:t>
                </a:r>
                <a:r>
                  <a:rPr lang="it-IT" dirty="0" err="1"/>
                  <a:t>function</a:t>
                </a:r>
                <a:r>
                  <a:rPr lang="it-IT" dirty="0"/>
                  <a:t> introdurre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Attenzione poiché </a:t>
                </a:r>
                <a:r>
                  <a:rPr lang="it-IT" dirty="0" err="1"/>
                  <a:t>Wigner</a:t>
                </a:r>
                <a:r>
                  <a:rPr lang="it-IT" dirty="0"/>
                  <a:t> non è una distribuzione di probabilità propriamente detta poiché può assumere valori negativi (se pigliamo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𝑡𝑟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=∫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∫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</a:rPr>
                      <m:t>𝑝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sub>
                        </m:sSub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sub>
                        </m:sSub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it-IT" dirty="0"/>
                  <a:t> (no common support or no </a:t>
                </a:r>
                <a:r>
                  <a:rPr lang="it-IT" dirty="0" err="1"/>
                  <a:t>overlapping</a:t>
                </a:r>
                <a:r>
                  <a:rPr lang="it-IT" dirty="0"/>
                  <a:t>) allora o l’una o l’altra deve essere zero.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Liouville</a:t>
                </a:r>
                <a:r>
                  <a:rPr lang="it-IT" dirty="0"/>
                  <a:t> implica pacchetto d’onda dispersivo a causa del principio di </a:t>
                </a:r>
                <a:r>
                  <a:rPr lang="it-IT" dirty="0" err="1"/>
                  <a:t>indeterm</a:t>
                </a:r>
                <a:r>
                  <a:rPr lang="it-IT" dirty="0"/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La localizzazione intorno a tori classici nello </a:t>
                </a:r>
                <a:r>
                  <a:rPr lang="it-IT" dirty="0" err="1"/>
                  <a:t>sdf</a:t>
                </a:r>
                <a:r>
                  <a:rPr lang="it-IT" dirty="0"/>
                  <a:t> è un fatto importante che può essere osservato come segue: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L’espansione di S è fatta sulla fase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L’idea è di «</a:t>
                </a:r>
                <a:r>
                  <a:rPr lang="it-IT" dirty="0" err="1"/>
                  <a:t>smoothing</a:t>
                </a:r>
                <a:r>
                  <a:rPr lang="it-IT" dirty="0"/>
                  <a:t>» la dipendenza dalle coordinate tale che Heisenberg non lo tocchiamo proprio. Qui stiamo parlando di stati puri.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W si può scrivere anche nello spazio delle q.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Proprietà: Cond. Di </a:t>
                </a:r>
                <a:r>
                  <a:rPr lang="it-IT" dirty="0" err="1"/>
                  <a:t>normalizzazione.Le</a:t>
                </a:r>
                <a:r>
                  <a:rPr lang="it-IT" dirty="0"/>
                  <a:t> due </a:t>
                </a:r>
                <a:r>
                  <a:rPr lang="it-IT" dirty="0" err="1"/>
                  <a:t>distrib</a:t>
                </a:r>
                <a:r>
                  <a:rPr lang="it-IT" dirty="0"/>
                  <a:t>. Di </a:t>
                </a:r>
                <a:r>
                  <a:rPr lang="it-IT" dirty="0" err="1"/>
                  <a:t>prob</a:t>
                </a:r>
                <a:r>
                  <a:rPr lang="it-IT" dirty="0"/>
                  <a:t>. Marginali della funzione di </a:t>
                </a:r>
                <a:r>
                  <a:rPr lang="it-IT" dirty="0" err="1"/>
                  <a:t>Wigner</a:t>
                </a:r>
                <a:r>
                  <a:rPr lang="it-IT" dirty="0"/>
                  <a:t> corrispondono alle quantum </a:t>
                </a:r>
                <a:r>
                  <a:rPr lang="it-IT" dirty="0" err="1"/>
                  <a:t>mechanics</a:t>
                </a:r>
                <a:r>
                  <a:rPr lang="it-IT" dirty="0"/>
                  <a:t> </a:t>
                </a:r>
                <a:r>
                  <a:rPr lang="it-IT" dirty="0" err="1"/>
                  <a:t>probabilities</a:t>
                </a:r>
                <a:r>
                  <a:rPr lang="it-IT" dirty="0"/>
                  <a:t> di trovare la particella al momento p o alla posizione q.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Husimi</a:t>
                </a:r>
                <a:r>
                  <a:rPr lang="it-IT" dirty="0"/>
                  <a:t> </a:t>
                </a:r>
                <a:r>
                  <a:rPr lang="it-IT" dirty="0" err="1"/>
                  <a:t>function</a:t>
                </a:r>
                <a:r>
                  <a:rPr lang="it-IT" dirty="0"/>
                  <a:t> introdurre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Attenzione poiché </a:t>
                </a:r>
                <a:r>
                  <a:rPr lang="it-IT" dirty="0" err="1"/>
                  <a:t>Wigner</a:t>
                </a:r>
                <a:r>
                  <a:rPr lang="it-IT" dirty="0"/>
                  <a:t> non è una distribuzione di probabilità propriamente detta poiché può assumere valori negativi (se pigliamo </a:t>
                </a:r>
                <a:r>
                  <a:rPr lang="it-IT" b="0" i="0">
                    <a:latin typeface="Cambria Math" panose="02040503050406030204" pitchFamily="18" charset="0"/>
                  </a:rPr>
                  <a:t>𝑡𝑟(𝜌_1 𝜌_2 )=∫𝑑^𝑑 𝑞∫𝑑^𝑑 𝑝〖𝑊_𝜌〗_1 〖𝑊_𝜌〗_2=0</a:t>
                </a:r>
                <a:r>
                  <a:rPr lang="it-IT" dirty="0"/>
                  <a:t> (no common support or no </a:t>
                </a:r>
                <a:r>
                  <a:rPr lang="it-IT" dirty="0" err="1"/>
                  <a:t>overlapping</a:t>
                </a:r>
                <a:r>
                  <a:rPr lang="it-IT" dirty="0"/>
                  <a:t>) allora o l’una o l’altra deve essere zero.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Liouville</a:t>
                </a:r>
                <a:r>
                  <a:rPr lang="it-IT" dirty="0"/>
                  <a:t> implica pacchetto d’onda dispersivo a causa del principio di </a:t>
                </a:r>
                <a:r>
                  <a:rPr lang="it-IT" dirty="0" err="1"/>
                  <a:t>indeterm</a:t>
                </a:r>
                <a:r>
                  <a:rPr lang="it-IT" dirty="0"/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La localizzazione intorno a tori classici nello </a:t>
                </a:r>
                <a:r>
                  <a:rPr lang="it-IT" dirty="0" err="1"/>
                  <a:t>sdf</a:t>
                </a:r>
                <a:r>
                  <a:rPr lang="it-IT" dirty="0"/>
                  <a:t> è un fatto importante che può essere osservato come segue: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L’espansione di S è fatta sulla fase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i="0">
                    <a:latin typeface="Cambria Math" panose="02040503050406030204" pitchFamily="18" charset="0"/>
                  </a:rPr>
                  <a:t>𝑝(𝑞,𝐼_𝑛 )→𝐼(𝑝,𝑞)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69547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Sx: Poincaré </a:t>
                </a:r>
                <a:r>
                  <a:rPr lang="it-IT" dirty="0" err="1"/>
                  <a:t>sos</a:t>
                </a:r>
                <a:r>
                  <a:rPr lang="it-IT" dirty="0"/>
                  <a:t> per un </a:t>
                </a:r>
                <a:r>
                  <a:rPr lang="it-IT" dirty="0" err="1"/>
                  <a:t>driven</a:t>
                </a:r>
                <a:r>
                  <a:rPr lang="it-IT" dirty="0"/>
                  <a:t> one </a:t>
                </a:r>
                <a:r>
                  <a:rPr lang="it-IT" dirty="0" err="1"/>
                  <a:t>dimensional</a:t>
                </a:r>
                <a:r>
                  <a:rPr lang="it-IT" dirty="0"/>
                  <a:t> </a:t>
                </a:r>
                <a:r>
                  <a:rPr lang="it-IT" dirty="0" err="1"/>
                  <a:t>hudrogen</a:t>
                </a:r>
                <a:r>
                  <a:rPr lang="it-IT" dirty="0"/>
                  <a:t> </a:t>
                </a:r>
                <a:r>
                  <a:rPr lang="it-IT" dirty="0" err="1"/>
                  <a:t>atom</a:t>
                </a:r>
                <a:r>
                  <a:rPr lang="it-IT" dirty="0"/>
                  <a:t>. Tempi diversi all’interno del periodo del campo esterno. La freccia mostra l’isola di risonanza (</a:t>
                </a:r>
                <a:r>
                  <a:rPr lang="it-IT" dirty="0" err="1"/>
                  <a:t>freq</a:t>
                </a:r>
                <a:r>
                  <a:rPr lang="it-IT" dirty="0"/>
                  <a:t>. Del campo è circa frequenza del sistema)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Dx</a:t>
                </a:r>
                <a:r>
                  <a:rPr lang="it-IT" dirty="0"/>
                  <a:t>: </a:t>
                </a:r>
                <a:r>
                  <a:rPr lang="it-IT" dirty="0" err="1"/>
                  <a:t>Husimi</a:t>
                </a:r>
                <a:r>
                  <a:rPr lang="it-IT" dirty="0"/>
                  <a:t> plot di un pacchetto d’onda non dispersivo ancorato all’isola di stabilità mostrato nella figura a </a:t>
                </a:r>
                <a:r>
                  <a:rPr lang="it-IT" dirty="0" err="1"/>
                  <a:t>sx</a:t>
                </a:r>
                <a:r>
                  <a:rPr lang="it-IT" dirty="0"/>
                  <a:t>. (segue l’evoluzione</a:t>
                </a:r>
                <a:r>
                  <a:rPr lang="it-IT" baseline="0" dirty="0"/>
                  <a:t> quantistica</a:t>
                </a:r>
                <a:r>
                  <a:rPr lang="it-IT" dirty="0"/>
                  <a:t> senza dispersione, ad eccezione della diffusione transitoria dovuta alla riflessione contro il nucleo 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it-IT" dirty="0"/>
                  <a:t>dovuta alla divergenza della velocità classica in quel punto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Stati maggiormente localizzati sono quelli con indeterminazione minima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 punti iperbolici corrispondono ad orbite instabili periodiche in risonanza con la </a:t>
                </a:r>
                <a:r>
                  <a:rPr lang="it-IT" dirty="0" err="1"/>
                  <a:t>driving</a:t>
                </a:r>
                <a:r>
                  <a:rPr lang="it-IT" dirty="0"/>
                  <a:t> frequency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Per orbite instabili gli autostati non possono rimanere localizzati</a:t>
                </a:r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Sx: Poincaré </a:t>
                </a:r>
                <a:r>
                  <a:rPr lang="it-IT" dirty="0" err="1"/>
                  <a:t>sos</a:t>
                </a:r>
                <a:r>
                  <a:rPr lang="it-IT" dirty="0"/>
                  <a:t> per un </a:t>
                </a:r>
                <a:r>
                  <a:rPr lang="it-IT" dirty="0" err="1"/>
                  <a:t>driven</a:t>
                </a:r>
                <a:r>
                  <a:rPr lang="it-IT" dirty="0"/>
                  <a:t> one </a:t>
                </a:r>
                <a:r>
                  <a:rPr lang="it-IT" dirty="0" err="1"/>
                  <a:t>dimensional</a:t>
                </a:r>
                <a:r>
                  <a:rPr lang="it-IT" dirty="0"/>
                  <a:t> </a:t>
                </a:r>
                <a:r>
                  <a:rPr lang="it-IT" dirty="0" err="1"/>
                  <a:t>hudrogen</a:t>
                </a:r>
                <a:r>
                  <a:rPr lang="it-IT" dirty="0"/>
                  <a:t> </a:t>
                </a:r>
                <a:r>
                  <a:rPr lang="it-IT" dirty="0" err="1"/>
                  <a:t>atom</a:t>
                </a:r>
                <a:r>
                  <a:rPr lang="it-IT" dirty="0"/>
                  <a:t>. Tempi diversi all’interno del periodo del campo esterno. La freccia mostra l’isola di risonanza (</a:t>
                </a:r>
                <a:r>
                  <a:rPr lang="it-IT" dirty="0" err="1"/>
                  <a:t>freq</a:t>
                </a:r>
                <a:r>
                  <a:rPr lang="it-IT" dirty="0"/>
                  <a:t>. Del campo è circa frequenza del sistema)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Dx</a:t>
                </a:r>
                <a:r>
                  <a:rPr lang="it-IT" dirty="0"/>
                  <a:t>: </a:t>
                </a:r>
                <a:r>
                  <a:rPr lang="it-IT" dirty="0" err="1"/>
                  <a:t>Husimi</a:t>
                </a:r>
                <a:r>
                  <a:rPr lang="it-IT" dirty="0"/>
                  <a:t> plot di un pacchetto d’onda non dispersivo ancorato all’isola di stabilità mostrato nella figura a </a:t>
                </a:r>
                <a:r>
                  <a:rPr lang="it-IT" dirty="0" err="1"/>
                  <a:t>sx</a:t>
                </a:r>
                <a:r>
                  <a:rPr lang="it-IT" dirty="0"/>
                  <a:t>. (segue l’evoluzione</a:t>
                </a:r>
                <a:r>
                  <a:rPr lang="it-IT" baseline="0" dirty="0"/>
                  <a:t> quantistica</a:t>
                </a:r>
                <a:r>
                  <a:rPr lang="it-IT" dirty="0"/>
                  <a:t> senza dispersione, ad eccezione della diffusione transitoria dovuta alla riflessione contro il nucleo a </a:t>
                </a:r>
                <a:r>
                  <a:rPr lang="it-IT" b="0" i="0">
                    <a:latin typeface="Cambria Math" panose="02040503050406030204" pitchFamily="18" charset="0"/>
                  </a:rPr>
                  <a:t>𝜔𝑡=𝜋, </a:t>
                </a:r>
                <a:r>
                  <a:rPr lang="it-IT" dirty="0"/>
                  <a:t>dovuta alla divergenza della velocità classica in quel punto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Stati maggiormente localizzati sono quelli con indeterminazione minima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 punti iperbolici corrispondono ad orbite instabili periodiche in risonanza con la </a:t>
                </a:r>
                <a:r>
                  <a:rPr lang="it-IT" dirty="0" err="1"/>
                  <a:t>driving</a:t>
                </a:r>
                <a:r>
                  <a:rPr lang="it-IT" dirty="0"/>
                  <a:t> frequency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Per orbite instabili gli autostati non possono rimanere localizzati</a:t>
                </a:r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52494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Sx: </a:t>
                </a:r>
                <a:r>
                  <a:rPr lang="it-IT" dirty="0" err="1"/>
                  <a:t>wave</a:t>
                </a:r>
                <a:r>
                  <a:rPr lang="it-IT" dirty="0"/>
                  <a:t> </a:t>
                </a:r>
                <a:r>
                  <a:rPr lang="it-IT" dirty="0" err="1"/>
                  <a:t>packet</a:t>
                </a:r>
                <a:r>
                  <a:rPr lang="it-IT" dirty="0"/>
                  <a:t> </a:t>
                </a:r>
                <a:r>
                  <a:rPr lang="it-IT" dirty="0" err="1"/>
                  <a:t>eigenstate</a:t>
                </a:r>
                <a:r>
                  <a:rPr lang="it-IT" dirty="0"/>
                  <a:t> ancorata al punto fisso iperbolico della risonanza principale del 1d </a:t>
                </a:r>
                <a:r>
                  <a:rPr lang="it-IT" dirty="0" err="1"/>
                  <a:t>driven</a:t>
                </a:r>
                <a:r>
                  <a:rPr lang="it-IT" dirty="0"/>
                  <a:t> </a:t>
                </a:r>
                <a:r>
                  <a:rPr lang="it-IT" dirty="0" err="1"/>
                  <a:t>hydr</a:t>
                </a:r>
                <a:r>
                  <a:rPr lang="it-IT" dirty="0"/>
                  <a:t>. </a:t>
                </a:r>
                <a:r>
                  <a:rPr lang="it-IT" dirty="0" err="1"/>
                  <a:t>Atom</a:t>
                </a:r>
                <a:r>
                  <a:rPr lang="it-IT" dirty="0"/>
                  <a:t>. La funzione d’onda è parzialmente localizzata, soprattutto 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=0,5∗2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it-IT" dirty="0"/>
                  <a:t> ma la localizzazione non è perfetta. Lo stato evolve in opposizione di fase con pacchetto</a:t>
                </a:r>
                <a:r>
                  <a:rPr lang="it-IT" baseline="0" dirty="0"/>
                  <a:t> d’onda non dispersivo della slide precedente.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 err="1"/>
                  <a:t>Dx</a:t>
                </a:r>
                <a:r>
                  <a:rPr lang="it-IT" baseline="0" dirty="0"/>
                  <a:t>: plot di </a:t>
                </a:r>
                <a:r>
                  <a:rPr lang="it-IT" baseline="0" dirty="0" err="1"/>
                  <a:t>Husimi</a:t>
                </a:r>
                <a:r>
                  <a:rPr lang="it-IT" baseline="0" dirty="0"/>
                  <a:t> per il pacchetto d’onda iperbolico della figura a </a:t>
                </a:r>
                <a:r>
                  <a:rPr lang="it-IT" baseline="0" dirty="0" err="1"/>
                  <a:t>sx</a:t>
                </a:r>
                <a:r>
                  <a:rPr lang="it-IT" baseline="0" dirty="0"/>
                  <a:t>. E’ parzialmente localizzato sulla parte superiore (on top) del punto iperbolico ma disperde lungo la separatrice della principale isola di risonanza. Top </a:t>
                </a:r>
                <a:r>
                  <a:rPr lang="it-IT" baseline="0" dirty="0" err="1"/>
                  <a:t>left</a:t>
                </a:r>
                <a:r>
                  <a:rPr lang="it-IT" baseline="0" dirty="0"/>
                  <a:t> (t=0) la localizzazione è più visibile, bottom </a:t>
                </a:r>
                <a:r>
                  <a:rPr lang="it-IT" baseline="0" dirty="0" err="1"/>
                  <a:t>left</a:t>
                </a:r>
                <a:r>
                  <a:rPr lang="it-IT" baseline="0" dirty="0"/>
                  <a:t>: la dispersione è più visibile 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=0,5∗2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it-IT" dirty="0"/>
                  <a:t>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Esiste un certo rate di decadimento a causa della riduzione della densità elettronica, senza modificare la forma o la localizzazione del pacchetto d’onda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In 1D l’ingrediente chiave per un pacchetto d’onda non dispersivo è il «</a:t>
                </a:r>
                <a:r>
                  <a:rPr lang="it-IT" dirty="0" err="1"/>
                  <a:t>phase</a:t>
                </a:r>
                <a:r>
                  <a:rPr lang="it-IT" dirty="0"/>
                  <a:t> </a:t>
                </a:r>
                <a:r>
                  <a:rPr lang="it-IT" dirty="0" err="1"/>
                  <a:t>locking</a:t>
                </a:r>
                <a:r>
                  <a:rPr lang="it-IT" dirty="0"/>
                  <a:t>» dei gradi di libertà interni sulla frequenza del campo esterno. In 3D invece c’è sempre solo un campo esterno ma vari </a:t>
                </a:r>
                <a:r>
                  <a:rPr lang="it-IT" dirty="0" err="1"/>
                  <a:t>gdl</a:t>
                </a:r>
                <a:r>
                  <a:rPr lang="it-IT" dirty="0"/>
                  <a:t> interni non «</a:t>
                </a:r>
                <a:r>
                  <a:rPr lang="it-IT" dirty="0" err="1"/>
                  <a:t>lockati</a:t>
                </a:r>
                <a:r>
                  <a:rPr lang="it-IT" dirty="0"/>
                  <a:t>» simultaneamente per cui ci si aspetterebbe soltanto una localizzazione parziale del pacchetto d’onda</a:t>
                </a:r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Sx: </a:t>
                </a:r>
                <a:r>
                  <a:rPr lang="it-IT" dirty="0" err="1"/>
                  <a:t>wave</a:t>
                </a:r>
                <a:r>
                  <a:rPr lang="it-IT" dirty="0"/>
                  <a:t> </a:t>
                </a:r>
                <a:r>
                  <a:rPr lang="it-IT" dirty="0" err="1"/>
                  <a:t>packet</a:t>
                </a:r>
                <a:r>
                  <a:rPr lang="it-IT" dirty="0"/>
                  <a:t> </a:t>
                </a:r>
                <a:r>
                  <a:rPr lang="it-IT" dirty="0" err="1"/>
                  <a:t>eigenstate</a:t>
                </a:r>
                <a:r>
                  <a:rPr lang="it-IT" dirty="0"/>
                  <a:t> ancorata al punto fisso iperbolico della risonanza principale del 1d </a:t>
                </a:r>
                <a:r>
                  <a:rPr lang="it-IT" dirty="0" err="1"/>
                  <a:t>driven</a:t>
                </a:r>
                <a:r>
                  <a:rPr lang="it-IT" dirty="0"/>
                  <a:t> </a:t>
                </a:r>
                <a:r>
                  <a:rPr lang="it-IT" dirty="0" err="1"/>
                  <a:t>hydr</a:t>
                </a:r>
                <a:r>
                  <a:rPr lang="it-IT" dirty="0"/>
                  <a:t>. </a:t>
                </a:r>
                <a:r>
                  <a:rPr lang="it-IT" dirty="0" err="1"/>
                  <a:t>Atom</a:t>
                </a:r>
                <a:r>
                  <a:rPr lang="it-IT" dirty="0"/>
                  <a:t>. La funzione d’onda è parzialmente localizzata, soprattutto a </a:t>
                </a:r>
                <a:r>
                  <a:rPr lang="it-IT" b="0" i="0">
                    <a:latin typeface="Cambria Math" panose="02040503050406030204" pitchFamily="18" charset="0"/>
                  </a:rPr>
                  <a:t>𝑡=0,5∗2𝜋/𝜔</a:t>
                </a:r>
                <a:r>
                  <a:rPr lang="it-IT" dirty="0"/>
                  <a:t> ma la localizzazione non è perfetta. Lo stato evolve in opposizione di fase con pacchetto</a:t>
                </a:r>
                <a:r>
                  <a:rPr lang="it-IT" baseline="0" dirty="0"/>
                  <a:t> d’onda non dispersivo della slide precedente.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 err="1"/>
                  <a:t>Dx</a:t>
                </a:r>
                <a:r>
                  <a:rPr lang="it-IT" baseline="0" dirty="0"/>
                  <a:t>: plot di </a:t>
                </a:r>
                <a:r>
                  <a:rPr lang="it-IT" baseline="0" dirty="0" err="1"/>
                  <a:t>Husimi</a:t>
                </a:r>
                <a:r>
                  <a:rPr lang="it-IT" baseline="0" dirty="0"/>
                  <a:t> per il pacchetto d’onda iperbolico della figura a </a:t>
                </a:r>
                <a:r>
                  <a:rPr lang="it-IT" baseline="0" dirty="0" err="1"/>
                  <a:t>sx</a:t>
                </a:r>
                <a:r>
                  <a:rPr lang="it-IT" baseline="0" dirty="0"/>
                  <a:t>. E’ parzialmente localizzato sulla parte superiore (on top) del punto iperbolico ma disperde lungo la separatrice della principale isola di risonanza. Top </a:t>
                </a:r>
                <a:r>
                  <a:rPr lang="it-IT" baseline="0" dirty="0" err="1"/>
                  <a:t>left</a:t>
                </a:r>
                <a:r>
                  <a:rPr lang="it-IT" baseline="0" dirty="0"/>
                  <a:t> (t=0) la localizzazione è più visibile, bottom </a:t>
                </a:r>
                <a:r>
                  <a:rPr lang="it-IT" baseline="0" dirty="0" err="1"/>
                  <a:t>left</a:t>
                </a:r>
                <a:r>
                  <a:rPr lang="it-IT" baseline="0" dirty="0"/>
                  <a:t>: la dispersione è più visibile a </a:t>
                </a:r>
                <a:r>
                  <a:rPr lang="it-IT" b="0" i="0">
                    <a:latin typeface="Cambria Math" panose="02040503050406030204" pitchFamily="18" charset="0"/>
                  </a:rPr>
                  <a:t>𝑡=0,5∗2𝜋/𝜔</a:t>
                </a:r>
                <a:r>
                  <a:rPr lang="it-IT" dirty="0"/>
                  <a:t>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Esiste un certo rate di decadimento a causa della riduzione della densità elettronica, senza modificare la forma o la localizzazione del pacchetto d’onda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In 1D l’ingrediente chiave per un pacchetto d’onda non dispersivo è il «</a:t>
                </a:r>
                <a:r>
                  <a:rPr lang="it-IT" dirty="0" err="1"/>
                  <a:t>phase</a:t>
                </a:r>
                <a:r>
                  <a:rPr lang="it-IT" dirty="0"/>
                  <a:t> </a:t>
                </a:r>
                <a:r>
                  <a:rPr lang="it-IT" dirty="0" err="1"/>
                  <a:t>locking</a:t>
                </a:r>
                <a:r>
                  <a:rPr lang="it-IT" dirty="0"/>
                  <a:t>» dei gradi di libertà interni sulla frequenza del campo esterno. In 3D invece c’è sempre solo un campo esterno ma vari </a:t>
                </a:r>
                <a:r>
                  <a:rPr lang="it-IT" dirty="0" err="1"/>
                  <a:t>gdl</a:t>
                </a:r>
                <a:r>
                  <a:rPr lang="it-IT" dirty="0"/>
                  <a:t> interni non «</a:t>
                </a:r>
                <a:r>
                  <a:rPr lang="it-IT" dirty="0" err="1"/>
                  <a:t>lockati</a:t>
                </a:r>
                <a:r>
                  <a:rPr lang="it-IT" dirty="0"/>
                  <a:t>» simultaneamente per cui ci si aspetterebbe soltanto una localizzazione parziale del pacchetto d’onda</a:t>
                </a:r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0760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Particella su lattice  in una catena unidimensionale. Ad ogni sito un potenziale random</a:t>
                </a:r>
                <a:r>
                  <a:rPr lang="it-IT" baseline="0" dirty="0"/>
                  <a:t> agisce e fa saltare la particella su uno dei siti vicini, ciò è descritto da una ampiezza di </a:t>
                </a:r>
                <a:r>
                  <a:rPr lang="it-IT" baseline="0" dirty="0" err="1"/>
                  <a:t>hopping</a:t>
                </a:r>
                <a:r>
                  <a:rPr lang="it-IT" baseline="0" dirty="0"/>
                  <a:t> 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Modello tight </a:t>
                </a:r>
                <a:r>
                  <a:rPr lang="it-IT" baseline="0" dirty="0" err="1"/>
                  <a:t>binding</a:t>
                </a:r>
                <a:r>
                  <a:rPr lang="it-IT" baseline="0" dirty="0"/>
                  <a:t>, le funzioni d’onda sono di Bloch in un modello con potenziale invariante per traslazioni. Funzioni d’onda localizzate possono essere generate dalla </a:t>
                </a:r>
                <a:r>
                  <a:rPr lang="it-IT" baseline="0" dirty="0" err="1"/>
                  <a:t>sovrapp</a:t>
                </a:r>
                <a:r>
                  <a:rPr lang="it-IT" baseline="0" dirty="0"/>
                  <a:t>. di onde piane </a:t>
                </a:r>
                <a:r>
                  <a:rPr lang="it-IT" baseline="0" dirty="0" err="1"/>
                  <a:t>psik</a:t>
                </a:r>
                <a:r>
                  <a:rPr lang="it-IT" baseline="0" dirty="0"/>
                  <a:t>. Tali pacchetti d’onda sarebbero instabili e si disperderebbero.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Se il potenziale è random e disordinato, invece, i pacchetti d’onda si stabilizzano e restano localizzati.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Utilizziamo per la rappresentazione di psi una base di autostati  ben localizzati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⟩</m:t>
                    </m:r>
                  </m:oMath>
                </a14:m>
                <a:endParaRPr lang="it-IT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H è un’</a:t>
                </a:r>
                <a:r>
                  <a:rPr lang="it-IT" baseline="0" dirty="0" err="1"/>
                  <a:t>ham</a:t>
                </a:r>
                <a:r>
                  <a:rPr lang="it-IT" baseline="0" dirty="0"/>
                  <a:t>. </a:t>
                </a:r>
                <a:r>
                  <a:rPr lang="it-IT" baseline="0" dirty="0" err="1"/>
                  <a:t>Nearestneighborinteraction</a:t>
                </a:r>
                <a:r>
                  <a:rPr lang="it-IT" baseline="0" dirty="0"/>
                  <a:t>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D è l’intensità del disordine del potenziale,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𝜁</m:t>
                        </m:r>
                      </m:e>
                      <m:sub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it-IT" baseline="0" dirty="0"/>
                  <a:t> elementi on </a:t>
                </a:r>
                <a:r>
                  <a:rPr lang="it-IT" baseline="0" dirty="0" err="1"/>
                  <a:t>diagonal</a:t>
                </a:r>
                <a:r>
                  <a:rPr lang="it-IT" baseline="0" dirty="0"/>
                  <a:t> random </a:t>
                </a:r>
                <a:r>
                  <a:rPr lang="it-IT" baseline="0" dirty="0" err="1"/>
                  <a:t>distributed</a:t>
                </a:r>
                <a:endParaRPr lang="it-IT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i=B al bordo del modello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La matrice M ha due autovalori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±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𝜆</m:t>
                        </m:r>
                      </m:sup>
                    </m:sSup>
                  </m:oMath>
                </a14:m>
                <a:r>
                  <a:rPr lang="it-IT" baseline="0" dirty="0"/>
                  <a:t> e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1/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it-IT" baseline="0" dirty="0"/>
                  <a:t> è l’esponente di </a:t>
                </a:r>
                <a:r>
                  <a:rPr lang="it-IT" baseline="0" dirty="0" err="1"/>
                  <a:t>Lyapunov</a:t>
                </a:r>
                <a:r>
                  <a:rPr lang="it-IT" baseline="0" dirty="0"/>
                  <a:t> della mappa random in considerazione, </a:t>
                </a:r>
                <a:r>
                  <a:rPr lang="it-IT" baseline="0" dirty="0" err="1"/>
                  <a:t>detM</a:t>
                </a:r>
                <a:r>
                  <a:rPr lang="it-IT" baseline="0" dirty="0"/>
                  <a:t>=1 </a:t>
                </a:r>
                <a:r>
                  <a:rPr lang="it-IT" baseline="0" dirty="0" err="1"/>
                  <a:t>unimodulare</a:t>
                </a:r>
                <a:r>
                  <a:rPr lang="it-IT" baseline="0" dirty="0"/>
                  <a:t>. Al più tutti i vettori iniziali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it-IT" baseline="0" dirty="0"/>
                  <a:t> danno vita a funzioni d’onda che crescono esponenzialmente sia verso destra che verso sinistra</a:t>
                </a: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Particella su lattice  in una catena unidimensionale. Ad ogni sito un potenziale random</a:t>
                </a:r>
                <a:r>
                  <a:rPr lang="it-IT" baseline="0" dirty="0"/>
                  <a:t> agisce e fa saltare la particella su uno dei siti vicini, ciò è descritto da una ampiezza di </a:t>
                </a:r>
                <a:r>
                  <a:rPr lang="it-IT" baseline="0" dirty="0" err="1"/>
                  <a:t>hopping</a:t>
                </a:r>
                <a:r>
                  <a:rPr lang="it-IT" baseline="0" dirty="0"/>
                  <a:t> 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Modello tight </a:t>
                </a:r>
                <a:r>
                  <a:rPr lang="it-IT" baseline="0" dirty="0" err="1"/>
                  <a:t>binding</a:t>
                </a:r>
                <a:r>
                  <a:rPr lang="it-IT" baseline="0" dirty="0"/>
                  <a:t>, le funzioni d’onda sono di Bloch in un modello con potenziale invariante per traslazioni. Funzioni d’onda localizzate possono essere generate dalla </a:t>
                </a:r>
                <a:r>
                  <a:rPr lang="it-IT" baseline="0" dirty="0" err="1"/>
                  <a:t>sovrapp</a:t>
                </a:r>
                <a:r>
                  <a:rPr lang="it-IT" baseline="0" dirty="0"/>
                  <a:t>. di onde piane </a:t>
                </a:r>
                <a:r>
                  <a:rPr lang="it-IT" baseline="0" dirty="0" err="1"/>
                  <a:t>psik</a:t>
                </a:r>
                <a:r>
                  <a:rPr lang="it-IT" baseline="0" dirty="0"/>
                  <a:t>. Tali pacchetti d’onda sarebbero instabili e si disperderebbero.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Se il potenziale è random e disordinato, invece, i pacchetti d’onda si stabilizzano e restano localizzati.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Utilizziamo per la rappresentazione di psi una base di autostati  ben localizzati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|𝑗⟩</a:t>
                </a:r>
                <a:endParaRPr lang="it-IT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H è un’</a:t>
                </a:r>
                <a:r>
                  <a:rPr lang="it-IT" baseline="0" dirty="0" err="1"/>
                  <a:t>ham</a:t>
                </a:r>
                <a:r>
                  <a:rPr lang="it-IT" baseline="0" dirty="0"/>
                  <a:t>. </a:t>
                </a:r>
                <a:r>
                  <a:rPr lang="it-IT" baseline="0" dirty="0" err="1"/>
                  <a:t>Nearestneighborinteraction</a:t>
                </a:r>
                <a:r>
                  <a:rPr lang="it-IT" baseline="0" dirty="0"/>
                  <a:t>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D è l’intensità del disordine del potenziale,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𝜁_𝑖</a:t>
                </a:r>
                <a:r>
                  <a:rPr lang="it-IT" baseline="0" dirty="0"/>
                  <a:t> elementi on </a:t>
                </a:r>
                <a:r>
                  <a:rPr lang="it-IT" baseline="0" dirty="0" err="1"/>
                  <a:t>diagonal</a:t>
                </a:r>
                <a:r>
                  <a:rPr lang="it-IT" baseline="0" dirty="0"/>
                  <a:t> random </a:t>
                </a:r>
                <a:r>
                  <a:rPr lang="it-IT" baseline="0" dirty="0" err="1"/>
                  <a:t>distributed</a:t>
                </a:r>
                <a:endParaRPr lang="it-IT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i=B al bordo del modello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La matrice M ha due autovalori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𝑒^(±𝐵/𝜆)</a:t>
                </a:r>
                <a:r>
                  <a:rPr lang="it-IT" baseline="0" dirty="0"/>
                  <a:t> e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1/𝜆</a:t>
                </a:r>
                <a:r>
                  <a:rPr lang="it-IT" baseline="0" dirty="0"/>
                  <a:t> è l’esponente di </a:t>
                </a:r>
                <a:r>
                  <a:rPr lang="it-IT" baseline="0" dirty="0" err="1"/>
                  <a:t>Lyapunov</a:t>
                </a:r>
                <a:r>
                  <a:rPr lang="it-IT" baseline="0" dirty="0"/>
                  <a:t> della mappa random in considerazione, </a:t>
                </a:r>
                <a:r>
                  <a:rPr lang="it-IT" baseline="0" dirty="0" err="1"/>
                  <a:t>detM</a:t>
                </a:r>
                <a:r>
                  <a:rPr lang="it-IT" baseline="0" dirty="0"/>
                  <a:t>=1 </a:t>
                </a:r>
                <a:r>
                  <a:rPr lang="it-IT" baseline="0" dirty="0" err="1"/>
                  <a:t>unimodulare</a:t>
                </a:r>
                <a:r>
                  <a:rPr lang="it-IT" baseline="0" dirty="0"/>
                  <a:t>. Al più tutti i vettori iniziali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𝑢_1, 𝑢_0</a:t>
                </a:r>
                <a:r>
                  <a:rPr lang="it-IT" baseline="0" dirty="0"/>
                  <a:t> danno vita a funzioni d’onda che crescono esponenzialmente sia verso destra che verso sinistra</a:t>
                </a:r>
              </a:p>
              <a:p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54006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 è anche</a:t>
                </a:r>
                <a:r>
                  <a:rPr lang="it-IT" baseline="0" dirty="0"/>
                  <a:t> la lunghezza di localizzazione</a:t>
                </a:r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i="0">
                    <a:latin typeface="Cambria Math" panose="02040503050406030204" pitchFamily="18" charset="0"/>
                  </a:rPr>
                  <a:t>𝜆 </a:t>
                </a:r>
                <a:r>
                  <a:rPr lang="it-IT" dirty="0"/>
                  <a:t> è anche</a:t>
                </a:r>
                <a:r>
                  <a:rPr lang="it-IT" baseline="0" dirty="0"/>
                  <a:t> la lunghezza di localizzazione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10519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Quantum break time: tempo per cui un sistema quantistico e uno classico seguono lo stesso andamento . Il </a:t>
                </a:r>
                <a:r>
                  <a:rPr lang="it-IT" dirty="0" err="1"/>
                  <a:t>chaos</a:t>
                </a:r>
                <a:r>
                  <a:rPr lang="it-IT" dirty="0"/>
                  <a:t> può essere introdotto a priori senza corrispondenze classiche. Dinamiche complesse e irregolari vanno di pari passo con le </a:t>
                </a:r>
                <a:r>
                  <a:rPr lang="it-IT" dirty="0" err="1"/>
                  <a:t>proprieta</a:t>
                </a:r>
                <a:r>
                  <a:rPr lang="it-IT" dirty="0"/>
                  <a:t> di un s. </a:t>
                </a:r>
                <a:r>
                  <a:rPr lang="it-IT" dirty="0" err="1"/>
                  <a:t>quant</a:t>
                </a:r>
                <a:r>
                  <a:rPr lang="it-IT" dirty="0"/>
                  <a:t>. Caotico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Avoided</a:t>
                </a:r>
                <a:r>
                  <a:rPr lang="it-IT" dirty="0"/>
                  <a:t> crossing: fenomeno per cui </a:t>
                </a:r>
                <a:r>
                  <a:rPr lang="it-IT" i="1" dirty="0"/>
                  <a:t>due autovalori </a:t>
                </a:r>
                <a:r>
                  <a:rPr lang="it-IT" dirty="0"/>
                  <a:t>di una </a:t>
                </a:r>
                <a:r>
                  <a:rPr lang="it-IT" dirty="0" err="1"/>
                  <a:t>martice</a:t>
                </a:r>
                <a:r>
                  <a:rPr lang="it-IT" dirty="0"/>
                  <a:t> hermitiana rappresentante un’osservabile fisica dipendente da N parametri continui reali </a:t>
                </a:r>
                <a:r>
                  <a:rPr lang="it-IT" i="1" dirty="0"/>
                  <a:t>non possono diventare degeneri a meno che non vi sia un </a:t>
                </a:r>
                <a:r>
                  <a:rPr lang="it-IT" i="1" dirty="0" err="1"/>
                  <a:t>manifold</a:t>
                </a:r>
                <a:r>
                  <a:rPr lang="it-IT" i="1" dirty="0"/>
                  <a:t> di dimensione N-2 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Se gli stati sono accoppiati i livelli energetici si respingono come predetto dalla </a:t>
                </a:r>
                <a:r>
                  <a:rPr lang="it-IT" dirty="0" err="1"/>
                  <a:t>perturbation</a:t>
                </a:r>
                <a:r>
                  <a:rPr lang="it-IT" dirty="0"/>
                  <a:t> theory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Level crossing: possibile modificando alcuni parametri dell’hamiltoniana, ciò può indurre delle degenerazioni accidentali in un’Hamiltoniana senza simmetrie.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primo effetto della presenza dell’</a:t>
                </a:r>
                <a:r>
                  <a:rPr lang="it-IT" dirty="0" err="1"/>
                  <a:t>avoided</a:t>
                </a:r>
                <a:r>
                  <a:rPr lang="it-IT" dirty="0"/>
                  <a:t> crossing in un’hamiltoniana degenere imperturbata (poi perturbata introducendo elementi off </a:t>
                </a:r>
                <a:r>
                  <a:rPr lang="it-IT" dirty="0" err="1"/>
                  <a:t>diagonal</a:t>
                </a:r>
                <a:r>
                  <a:rPr lang="it-IT" dirty="0"/>
                  <a:t>) è la comparsa di livelli energetici più bassi. Una perturbazione modifica gli autovalori e fa sovrapporre gli autostati dell’</a:t>
                </a:r>
                <a:r>
                  <a:rPr lang="it-IT" dirty="0" err="1"/>
                  <a:t>ham</a:t>
                </a:r>
                <a:r>
                  <a:rPr lang="it-IT" dirty="0"/>
                  <a:t>. Imperturbata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plot di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22</m:t>
                        </m:r>
                      </m:sub>
                    </m:sSub>
                  </m:oMath>
                </a14:m>
                <a:r>
                  <a:rPr lang="it-IT" dirty="0"/>
                  <a:t> in funzione di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it-IT" dirty="0"/>
                  <a:t> sono due rami di iperboli</a:t>
                </a:r>
                <a:r>
                  <a:rPr lang="it-IT" baseline="0" dirty="0"/>
                  <a:t> che tendono a coincidere (degenerazione) all’infinito. Modificare dei parametri per indurre degenerazione nello spettro significa creare una degenerazione accidentale (</a:t>
                </a:r>
                <a:r>
                  <a:rPr lang="it-IT" baseline="0" dirty="0" err="1"/>
                  <a:t>diabolical</a:t>
                </a:r>
                <a:r>
                  <a:rPr lang="it-IT" baseline="0" dirty="0"/>
                  <a:t> point), per 2 </a:t>
                </a:r>
                <a:r>
                  <a:rPr lang="it-IT" baseline="0" dirty="0" err="1"/>
                  <a:t>av</a:t>
                </a:r>
                <a:r>
                  <a:rPr lang="it-IT" baseline="0" dirty="0"/>
                  <a:t> degeneri servono due parametri indipendenti per indurre degenerazione.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Immagine a dx: non è possibile definire un buon set di numeri quantici. Per sistemi regolari si incontra il </a:t>
                </a:r>
                <a:r>
                  <a:rPr lang="it-IT" baseline="0" dirty="0" err="1"/>
                  <a:t>level</a:t>
                </a:r>
                <a:r>
                  <a:rPr lang="it-IT" baseline="0" dirty="0"/>
                  <a:t> crossing con </a:t>
                </a:r>
                <a:r>
                  <a:rPr lang="it-IT" baseline="0" dirty="0" err="1"/>
                  <a:t>prob</a:t>
                </a:r>
                <a:r>
                  <a:rPr lang="it-IT" baseline="0" dirty="0"/>
                  <a:t> abbastanza alta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𝑏𝑙𝑎𝑏𝑙𝑎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𝑐𝑜𝑛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𝑑𝑖𝑚𝑒𝑛𝑠𝑖𝑜𝑛𝑒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𝑑𝑒𝑙𝑙𝑜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𝑠𝑝𝑎𝑧𝑖𝑜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𝑑𝑖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𝐻𝑖𝑙𝑏𝑒𝑟𝑡</m:t>
                    </m:r>
                    <m:func>
                      <m:func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dim</m:t>
                        </m:r>
                      </m:fName>
                      <m:e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</m:e>
                    </m:func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Quantum break time: tempo per cui un sistema quantistico e uno classico seguono lo stesso andamento . Il </a:t>
                </a:r>
                <a:r>
                  <a:rPr lang="it-IT" dirty="0" err="1"/>
                  <a:t>chaos</a:t>
                </a:r>
                <a:r>
                  <a:rPr lang="it-IT" dirty="0"/>
                  <a:t> può essere introdotto a priori senza corrispondenze classiche. Dinamiche complesse e irregolari vanno di pari passo con le </a:t>
                </a:r>
                <a:r>
                  <a:rPr lang="it-IT" dirty="0" err="1"/>
                  <a:t>proprieta</a:t>
                </a:r>
                <a:r>
                  <a:rPr lang="it-IT" dirty="0"/>
                  <a:t> di un s. </a:t>
                </a:r>
                <a:r>
                  <a:rPr lang="it-IT" dirty="0" err="1"/>
                  <a:t>quant</a:t>
                </a:r>
                <a:r>
                  <a:rPr lang="it-IT" dirty="0"/>
                  <a:t>. Caotico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Avoided</a:t>
                </a:r>
                <a:r>
                  <a:rPr lang="it-IT" dirty="0"/>
                  <a:t> crossing: fenomeno per cui </a:t>
                </a:r>
                <a:r>
                  <a:rPr lang="it-IT" i="1" dirty="0"/>
                  <a:t>due autovalori </a:t>
                </a:r>
                <a:r>
                  <a:rPr lang="it-IT" dirty="0"/>
                  <a:t>di una </a:t>
                </a:r>
                <a:r>
                  <a:rPr lang="it-IT" dirty="0" err="1"/>
                  <a:t>martice</a:t>
                </a:r>
                <a:r>
                  <a:rPr lang="it-IT" dirty="0"/>
                  <a:t> hermitiana rappresentante un’osservabile fisica dipendente da N parametri continui reali </a:t>
                </a:r>
                <a:r>
                  <a:rPr lang="it-IT" i="1" dirty="0"/>
                  <a:t>non possono diventare degeneri a meno che non vi sia un </a:t>
                </a:r>
                <a:r>
                  <a:rPr lang="it-IT" i="1" dirty="0" err="1"/>
                  <a:t>manifold</a:t>
                </a:r>
                <a:r>
                  <a:rPr lang="it-IT" i="1" dirty="0"/>
                  <a:t> di dimensione N-2 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Se gli stati sono accoppiati i livelli energetici si respingono come predetto dalla </a:t>
                </a:r>
                <a:r>
                  <a:rPr lang="it-IT" dirty="0" err="1"/>
                  <a:t>perturbation</a:t>
                </a:r>
                <a:r>
                  <a:rPr lang="it-IT" dirty="0"/>
                  <a:t> theory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Level crossing: possibile modificando alcuni parametri dell’hamiltoniana, ciò può indurre delle degenerazioni accidentali in un’Hamiltoniana senza simmetrie.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primo effetto della presenza dell’</a:t>
                </a:r>
                <a:r>
                  <a:rPr lang="it-IT" dirty="0" err="1"/>
                  <a:t>avoided</a:t>
                </a:r>
                <a:r>
                  <a:rPr lang="it-IT" dirty="0"/>
                  <a:t> crossing in un’hamiltoniana degenere imperturbata (poi perturbata introducendo elementi off </a:t>
                </a:r>
                <a:r>
                  <a:rPr lang="it-IT" dirty="0" err="1"/>
                  <a:t>diagonal</a:t>
                </a:r>
                <a:r>
                  <a:rPr lang="it-IT" dirty="0"/>
                  <a:t>) è la comparsa di livelli energetici più bassi. Una perturbazione modifica gli autovalori e fa sovrapporre gli autostati dell’</a:t>
                </a:r>
                <a:r>
                  <a:rPr lang="it-IT" dirty="0" err="1"/>
                  <a:t>ham</a:t>
                </a:r>
                <a:r>
                  <a:rPr lang="it-IT" dirty="0"/>
                  <a:t>. Imperturbata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plot di </a:t>
                </a:r>
                <a:r>
                  <a:rPr lang="it-IT" b="0" i="0">
                    <a:latin typeface="Cambria Math" panose="02040503050406030204" pitchFamily="18" charset="0"/>
                  </a:rPr>
                  <a:t>𝐻_11−𝐻_22</a:t>
                </a:r>
                <a:r>
                  <a:rPr lang="it-IT" dirty="0"/>
                  <a:t> in funzione di </a:t>
                </a:r>
                <a:r>
                  <a:rPr lang="it-IT" b="0" i="0">
                    <a:latin typeface="Cambria Math" panose="02040503050406030204" pitchFamily="18" charset="0"/>
                  </a:rPr>
                  <a:t>𝐸±</a:t>
                </a:r>
                <a:r>
                  <a:rPr lang="it-IT" dirty="0"/>
                  <a:t> sono due rami di iperboli</a:t>
                </a:r>
                <a:r>
                  <a:rPr lang="it-IT" baseline="0" dirty="0"/>
                  <a:t> che tendono a coincidere (degenerazione) all’infinito. Modificare dei parametri per indurre degenerazione nello spettro significa creare una degenerazione accidentale (</a:t>
                </a:r>
                <a:r>
                  <a:rPr lang="it-IT" baseline="0" dirty="0" err="1"/>
                  <a:t>diabolical</a:t>
                </a:r>
                <a:r>
                  <a:rPr lang="it-IT" baseline="0" dirty="0"/>
                  <a:t> point), per 2 </a:t>
                </a:r>
                <a:r>
                  <a:rPr lang="it-IT" baseline="0" dirty="0" err="1"/>
                  <a:t>av</a:t>
                </a:r>
                <a:r>
                  <a:rPr lang="it-IT" baseline="0" dirty="0"/>
                  <a:t> degeneri servono due parametri indipendenti per indurre degenerazione.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Immagine a dx: non è possibile definire un buon set di numeri quantici. Per sistemi regolari si incontra il </a:t>
                </a:r>
                <a:r>
                  <a:rPr lang="it-IT" baseline="0" dirty="0" err="1"/>
                  <a:t>level</a:t>
                </a:r>
                <a:r>
                  <a:rPr lang="it-IT" baseline="0" dirty="0"/>
                  <a:t> crossing con </a:t>
                </a:r>
                <a:r>
                  <a:rPr lang="it-IT" baseline="0" dirty="0" err="1"/>
                  <a:t>prob</a:t>
                </a:r>
                <a:r>
                  <a:rPr lang="it-IT" baseline="0" dirty="0"/>
                  <a:t> abbastanza alta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i="0">
                    <a:latin typeface="Cambria Math" panose="02040503050406030204" pitchFamily="18" charset="0"/>
                  </a:rPr>
                  <a:t>𝐸_𝑚=𝑏𝑙𝑎𝑏𝑙𝑎 𝑐𝑜𝑛 𝑑𝑖𝑚𝑒𝑛𝑠𝑖𝑜𝑛𝑒 𝑑𝑒𝑙𝑙𝑜 𝑠𝑝𝑎𝑧𝑖𝑜 𝑑𝑖 𝐻𝑖𝑙𝑏𝑒𝑟𝑡 dim⁡(𝑚)=𝑁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3388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Regular: corrispondenza 1:1 tra lo stato e il toro classico N </a:t>
                </a:r>
                <a:r>
                  <a:rPr lang="it-IT" dirty="0" err="1"/>
                  <a:t>dim</a:t>
                </a:r>
                <a:r>
                  <a:rPr lang="it-IT" dirty="0"/>
                  <a:t>. su cui giacciono le traiettorie</a:t>
                </a:r>
              </a:p>
              <a:p>
                <a:r>
                  <a:rPr lang="it-IT" dirty="0" err="1"/>
                  <a:t>Irregular</a:t>
                </a:r>
                <a:r>
                  <a:rPr lang="it-IT" dirty="0"/>
                  <a:t>: se il volume è inferiore a (2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ℏ)^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it-IT" dirty="0"/>
                  <a:t>size of a quantum state, </a:t>
                </a:r>
                <a:r>
                  <a:rPr lang="it-IT" dirty="0" err="1"/>
                  <a:t>little</a:t>
                </a:r>
                <a:r>
                  <a:rPr lang="it-IT" dirty="0"/>
                  <a:t> </a:t>
                </a:r>
                <a:r>
                  <a:rPr lang="it-IT" dirty="0" err="1"/>
                  <a:t>significance</a:t>
                </a:r>
                <a:r>
                  <a:rPr lang="it-IT" dirty="0"/>
                  <a:t> quantum </a:t>
                </a:r>
                <a:r>
                  <a:rPr lang="it-IT" dirty="0" err="1"/>
                  <a:t>mechanically</a:t>
                </a:r>
                <a:r>
                  <a:rPr lang="it-IT" dirty="0"/>
                  <a:t>.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ℏ</m:t>
                    </m:r>
                  </m:oMath>
                </a14:m>
                <a:r>
                  <a:rPr lang="it-IT" dirty="0"/>
                  <a:t> </a:t>
                </a:r>
                <a:r>
                  <a:rPr lang="it-IT" dirty="0" err="1"/>
                  <a:t>smoothing</a:t>
                </a:r>
                <a:r>
                  <a:rPr lang="it-IT" dirty="0"/>
                  <a:t> </a:t>
                </a:r>
                <a:r>
                  <a:rPr lang="it-IT" dirty="0" err="1"/>
                  <a:t>role</a:t>
                </a:r>
                <a:r>
                  <a:rPr lang="it-IT" dirty="0"/>
                  <a:t> rattoppa tori altrimenti</a:t>
                </a:r>
                <a:r>
                  <a:rPr lang="it-IT" baseline="0" dirty="0"/>
                  <a:t> rotti</a:t>
                </a:r>
              </a:p>
              <a:p>
                <a:r>
                  <a:rPr lang="it-IT" baseline="0" dirty="0" err="1"/>
                  <a:t>Moyal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bracket</a:t>
                </a:r>
                <a:r>
                  <a:rPr lang="it-IT" baseline="0" dirty="0"/>
                  <a:t> nel </a:t>
                </a:r>
                <a:r>
                  <a:rPr lang="it-IT" baseline="0" dirty="0" err="1"/>
                  <a:t>lim</a:t>
                </a:r>
                <a:r>
                  <a:rPr lang="it-IT" baseline="0" dirty="0"/>
                  <a:t>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ℏ→0</m:t>
                    </m:r>
                  </m:oMath>
                </a14:m>
                <a:r>
                  <a:rPr lang="it-IT" dirty="0"/>
                  <a:t> si riduce alle</a:t>
                </a:r>
                <a:r>
                  <a:rPr lang="it-IT" baseline="0" dirty="0"/>
                  <a:t> parentesi di Poisson. Se esiste sto limite il sistema è </a:t>
                </a:r>
                <a:r>
                  <a:rPr lang="it-IT" baseline="0" dirty="0" err="1"/>
                  <a:t>classicam</a:t>
                </a:r>
                <a:r>
                  <a:rPr lang="it-IT" baseline="0" dirty="0"/>
                  <a:t>. E </a:t>
                </a:r>
                <a:r>
                  <a:rPr lang="it-IT" baseline="0" dirty="0" err="1"/>
                  <a:t>quantisticam</a:t>
                </a:r>
                <a:r>
                  <a:rPr lang="it-IT" baseline="0" dirty="0"/>
                  <a:t>. Integrabile (non è detto che le due cose siano implicate). </a:t>
                </a:r>
              </a:p>
              <a:p>
                <a:r>
                  <a:rPr lang="it-IT" baseline="0"/>
                  <a:t>e</a:t>
                </a:r>
                <a:endParaRPr lang="it-IT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Quindi cos’è il quantum </a:t>
                </a:r>
                <a:r>
                  <a:rPr lang="it-IT" dirty="0" err="1"/>
                  <a:t>chaos</a:t>
                </a:r>
                <a:r>
                  <a:rPr lang="it-IT" dirty="0"/>
                  <a:t>? L’idea è di studiare un sistema quantistico e l’analogo classico.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Procedimento: analizzeremo strumenti semiclassici per sistemi totalmente caotici (sez. 4.2 descrizione semiclassica di </a:t>
                </a:r>
                <a:r>
                  <a:rPr lang="it-IT" dirty="0" err="1"/>
                  <a:t>sist</a:t>
                </a:r>
                <a:r>
                  <a:rPr lang="it-IT" dirty="0"/>
                  <a:t>. non </a:t>
                </a:r>
                <a:r>
                  <a:rPr lang="it-IT" dirty="0" err="1"/>
                  <a:t>integr</a:t>
                </a:r>
                <a:r>
                  <a:rPr lang="it-IT" dirty="0"/>
                  <a:t>.), poi analizzeremo la funzione d’onda nello spazio delle fasi (sez. 4.3), e poi l’evoluzione del pacchetto d’onda proiettato nello spazio delle fasi (sez. 4.4 and </a:t>
                </a:r>
                <a:r>
                  <a:rPr lang="it-IT" dirty="0" err="1"/>
                  <a:t>localization</a:t>
                </a:r>
                <a:r>
                  <a:rPr lang="it-IT" dirty="0"/>
                  <a:t> </a:t>
                </a:r>
                <a:r>
                  <a:rPr lang="it-IT" dirty="0" err="1"/>
                  <a:t>phenomenon</a:t>
                </a:r>
                <a:r>
                  <a:rPr lang="it-IT" dirty="0"/>
                  <a:t>). Infine il ‘quantum </a:t>
                </a:r>
                <a:r>
                  <a:rPr lang="it-IT" dirty="0" err="1"/>
                  <a:t>chaology</a:t>
                </a:r>
                <a:r>
                  <a:rPr lang="it-IT" dirty="0"/>
                  <a:t>’ (Berry et al) consente di analizzare le proprietà di un sistema quantistico senza riferimenti all’analogo classico, attraverso lo studio dello spettro degli autovalori delle RMT. Seguirà qualche esempio tipo quantum </a:t>
                </a:r>
                <a:r>
                  <a:rPr lang="it-IT" dirty="0" err="1"/>
                  <a:t>billiard</a:t>
                </a:r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Regular: corrispondenza 1:1 tra lo stato e il toro classico N </a:t>
                </a:r>
                <a:r>
                  <a:rPr lang="it-IT" dirty="0" err="1"/>
                  <a:t>dim</a:t>
                </a:r>
                <a:r>
                  <a:rPr lang="it-IT" dirty="0"/>
                  <a:t>. su cui giacciono le traiettorie</a:t>
                </a:r>
              </a:p>
              <a:p>
                <a:r>
                  <a:rPr lang="it-IT" dirty="0" err="1"/>
                  <a:t>Irregular</a:t>
                </a:r>
                <a:r>
                  <a:rPr lang="it-IT" dirty="0"/>
                  <a:t>: se il volume è inferiore a (2</a:t>
                </a:r>
                <a:r>
                  <a:rPr lang="it-IT" b="0" i="0">
                    <a:latin typeface="Cambria Math" panose="02040503050406030204" pitchFamily="18" charset="0"/>
                  </a:rPr>
                  <a:t>𝜋ℏ)^𝑁, </a:t>
                </a:r>
                <a:r>
                  <a:rPr lang="it-IT" dirty="0"/>
                  <a:t>size of a quantum state, </a:t>
                </a:r>
                <a:r>
                  <a:rPr lang="it-IT" dirty="0" err="1"/>
                  <a:t>little</a:t>
                </a:r>
                <a:r>
                  <a:rPr lang="it-IT" dirty="0"/>
                  <a:t> </a:t>
                </a:r>
                <a:r>
                  <a:rPr lang="it-IT" dirty="0" err="1"/>
                  <a:t>significance</a:t>
                </a:r>
                <a:r>
                  <a:rPr lang="it-IT" dirty="0"/>
                  <a:t> quantum </a:t>
                </a:r>
                <a:r>
                  <a:rPr lang="it-IT" dirty="0" err="1"/>
                  <a:t>mechanically</a:t>
                </a:r>
                <a:r>
                  <a:rPr lang="it-IT" dirty="0"/>
                  <a:t>. </a:t>
                </a:r>
                <a:r>
                  <a:rPr lang="it-IT" b="0" i="0">
                    <a:latin typeface="Cambria Math" panose="02040503050406030204" pitchFamily="18" charset="0"/>
                  </a:rPr>
                  <a:t>ℏ</a:t>
                </a:r>
                <a:r>
                  <a:rPr lang="it-IT" dirty="0"/>
                  <a:t> </a:t>
                </a:r>
                <a:r>
                  <a:rPr lang="it-IT" dirty="0" err="1"/>
                  <a:t>smoothing</a:t>
                </a:r>
                <a:r>
                  <a:rPr lang="it-IT" dirty="0"/>
                  <a:t> </a:t>
                </a:r>
                <a:r>
                  <a:rPr lang="it-IT" dirty="0" err="1"/>
                  <a:t>role</a:t>
                </a:r>
                <a:r>
                  <a:rPr lang="it-IT" dirty="0"/>
                  <a:t> rattoppa tori altrimenti</a:t>
                </a:r>
                <a:r>
                  <a:rPr lang="it-IT" baseline="0" dirty="0"/>
                  <a:t> rotti</a:t>
                </a:r>
              </a:p>
              <a:p>
                <a:r>
                  <a:rPr lang="it-IT" baseline="0" dirty="0" err="1"/>
                  <a:t>Moya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bracket</a:t>
                </a:r>
                <a:r>
                  <a:rPr lang="it-IT" baseline="0" dirty="0"/>
                  <a:t> nel </a:t>
                </a:r>
                <a:r>
                  <a:rPr lang="it-IT" baseline="0" dirty="0" err="1"/>
                  <a:t>lim</a:t>
                </a:r>
                <a:r>
                  <a:rPr lang="it-IT" baseline="0" dirty="0"/>
                  <a:t>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ℏ→0</a:t>
                </a:r>
                <a:r>
                  <a:rPr lang="it-IT" dirty="0"/>
                  <a:t> si riduce alle</a:t>
                </a:r>
                <a:r>
                  <a:rPr lang="it-IT" baseline="0" dirty="0"/>
                  <a:t> parentesi di Poisson. Se esiste sto limite il sistema è </a:t>
                </a:r>
                <a:r>
                  <a:rPr lang="it-IT" baseline="0" dirty="0" err="1"/>
                  <a:t>classicam</a:t>
                </a:r>
                <a:r>
                  <a:rPr lang="it-IT" baseline="0" dirty="0"/>
                  <a:t>. E </a:t>
                </a:r>
                <a:r>
                  <a:rPr lang="it-IT" baseline="0" dirty="0" err="1"/>
                  <a:t>quantisticam</a:t>
                </a:r>
                <a:r>
                  <a:rPr lang="it-IT" baseline="0" dirty="0"/>
                  <a:t>. Integrabile (non è detto che le due cose siano implicate). 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51817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Anche quando il sistema è classicamente caotico ci sono casi in cui simmetrie spaziali esistono (e.g. simmetria per riflessione, a X=9 il triangolo è isoscele e gli autostati hanno parità definita e lo spettro è un mixing di queste due frequenze pure, </a:t>
                </a:r>
                <a:r>
                  <a:rPr lang="it-IT" dirty="0" err="1"/>
                  <a:t>even</a:t>
                </a:r>
                <a:r>
                  <a:rPr lang="it-IT" dirty="0"/>
                  <a:t> </a:t>
                </a:r>
                <a:r>
                  <a:rPr lang="it-IT" dirty="0" err="1"/>
                  <a:t>parity</a:t>
                </a:r>
                <a:r>
                  <a:rPr lang="it-IT" dirty="0"/>
                  <a:t> state and </a:t>
                </a:r>
                <a:r>
                  <a:rPr lang="it-IT" dirty="0" err="1"/>
                  <a:t>odd</a:t>
                </a:r>
                <a:r>
                  <a:rPr lang="it-IT" dirty="0"/>
                  <a:t> </a:t>
                </a:r>
                <a:r>
                  <a:rPr lang="it-IT" dirty="0" err="1"/>
                  <a:t>parity</a:t>
                </a:r>
                <a:r>
                  <a:rPr lang="it-IT" dirty="0"/>
                  <a:t> state. A Y=6 sistema integrabile, esistono varie degenerazioni (</a:t>
                </a:r>
                <a:r>
                  <a:rPr lang="it-IT" dirty="0" err="1"/>
                  <a:t>level</a:t>
                </a:r>
                <a:r>
                  <a:rPr lang="it-IT" dirty="0"/>
                  <a:t> crossing)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Paragone classico: nei sistemi classici le costanti del moto sono distrutte dalla presenza di risonanze </a:t>
                </a:r>
                <a:r>
                  <a:rPr lang="it-IT" dirty="0" err="1"/>
                  <a:t>nonlineari</a:t>
                </a:r>
                <a:r>
                  <a:rPr lang="it-IT" dirty="0"/>
                  <a:t>. Le costanti del moto costringono le traiettorie dello spazio delle fasi a </a:t>
                </a:r>
                <a:r>
                  <a:rPr lang="it-IT" dirty="0" err="1"/>
                  <a:t>superifici</a:t>
                </a:r>
                <a:r>
                  <a:rPr lang="it-IT" dirty="0"/>
                  <a:t> di dimensioni più basse (tori KAM) Quando queste superfici sono distrutte dalle risonanze -&gt; </a:t>
                </a:r>
                <a:r>
                  <a:rPr lang="it-IT" dirty="0" err="1"/>
                  <a:t>chaos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i="1" dirty="0"/>
                  <a:t>Molte delle strutture associate alla transizione al </a:t>
                </a:r>
                <a:r>
                  <a:rPr lang="it-IT" i="1" dirty="0" err="1"/>
                  <a:t>chaos</a:t>
                </a:r>
                <a:r>
                  <a:rPr lang="it-IT" i="1" dirty="0"/>
                  <a:t> in un sistema classico, si manifestano nella quantum </a:t>
                </a:r>
                <a:r>
                  <a:rPr lang="it-IT" i="1" dirty="0" err="1"/>
                  <a:t>version</a:t>
                </a:r>
                <a:r>
                  <a:rPr lang="it-IT" i="1" dirty="0"/>
                  <a:t>  di quei sistemi che classicamente occupano uno spazio delle fasi più grande di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ℏ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endParaRPr lang="it-IT" i="1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i="1" dirty="0"/>
                  <a:t>Quello che si può fare è analizzare la statistica dello spettro. Una manifestazione del </a:t>
                </a:r>
                <a:r>
                  <a:rPr lang="it-IT" i="1" dirty="0" err="1"/>
                  <a:t>chaos</a:t>
                </a:r>
                <a:r>
                  <a:rPr lang="it-IT" i="1" dirty="0"/>
                  <a:t> è una perdita di informazioni sul sistema quantistico, poiché quando una costante del moto è distrutta, tale è anche il suo numero </a:t>
                </a:r>
                <a:r>
                  <a:rPr lang="it-IT" i="1" dirty="0" err="1"/>
                  <a:t>quantic</a:t>
                </a:r>
                <a:r>
                  <a:rPr lang="it-IT" i="1" dirty="0"/>
                  <a:t> associato.</a:t>
                </a:r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Anche quando il sistema è classicamente caotico ci sono casi in cui simmetrie spaziali esistono (e.g. simmetria per riflessione, a X=9 il triangolo è isoscele e gli autostati hanno parità definita e lo spettro è un mixing di queste due frequenze pure, </a:t>
                </a:r>
                <a:r>
                  <a:rPr lang="it-IT" dirty="0" err="1"/>
                  <a:t>even</a:t>
                </a:r>
                <a:r>
                  <a:rPr lang="it-IT" dirty="0"/>
                  <a:t> </a:t>
                </a:r>
                <a:r>
                  <a:rPr lang="it-IT" dirty="0" err="1"/>
                  <a:t>parity</a:t>
                </a:r>
                <a:r>
                  <a:rPr lang="it-IT" dirty="0"/>
                  <a:t> state and </a:t>
                </a:r>
                <a:r>
                  <a:rPr lang="it-IT" dirty="0" err="1"/>
                  <a:t>odd</a:t>
                </a:r>
                <a:r>
                  <a:rPr lang="it-IT" dirty="0"/>
                  <a:t> </a:t>
                </a:r>
                <a:r>
                  <a:rPr lang="it-IT" dirty="0" err="1"/>
                  <a:t>parity</a:t>
                </a:r>
                <a:r>
                  <a:rPr lang="it-IT" dirty="0"/>
                  <a:t> state. A Y=6 sistema integrabile, esistono varie degenerazioni (</a:t>
                </a:r>
                <a:r>
                  <a:rPr lang="it-IT" dirty="0" err="1"/>
                  <a:t>level</a:t>
                </a:r>
                <a:r>
                  <a:rPr lang="it-IT" dirty="0"/>
                  <a:t> crossing)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Paragone classico: nei sistemi classici le costanti del moto sono distrutte dalla presenza di risonanze </a:t>
                </a:r>
                <a:r>
                  <a:rPr lang="it-IT" dirty="0" err="1"/>
                  <a:t>nonlineari</a:t>
                </a:r>
                <a:r>
                  <a:rPr lang="it-IT" dirty="0"/>
                  <a:t>. Le costanti del moto costringono le traiettorie dello spazio delle fasi a </a:t>
                </a:r>
                <a:r>
                  <a:rPr lang="it-IT" dirty="0" err="1"/>
                  <a:t>superifici</a:t>
                </a:r>
                <a:r>
                  <a:rPr lang="it-IT" dirty="0"/>
                  <a:t> di dimensioni più basse (tori KAM) Quando queste superfici sono distrutte dalle risonanze -&gt; </a:t>
                </a:r>
                <a:r>
                  <a:rPr lang="it-IT" dirty="0" err="1"/>
                  <a:t>chaos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i="1" dirty="0"/>
                  <a:t>Molte delle strutture associate alla transizione al </a:t>
                </a:r>
                <a:r>
                  <a:rPr lang="it-IT" i="1" dirty="0" err="1"/>
                  <a:t>chaos</a:t>
                </a:r>
                <a:r>
                  <a:rPr lang="it-IT" i="1" dirty="0"/>
                  <a:t> in un sistema classico, si manifestano nella quantum </a:t>
                </a:r>
                <a:r>
                  <a:rPr lang="it-IT" i="1" dirty="0" err="1"/>
                  <a:t>version</a:t>
                </a:r>
                <a:r>
                  <a:rPr lang="it-IT" i="1" dirty="0"/>
                  <a:t>  di quei sistemi che classicamente occupano uno spazio delle fasi più grande di </a:t>
                </a:r>
                <a:r>
                  <a:rPr lang="it-IT" b="0" i="0">
                    <a:latin typeface="Cambria Math" panose="02040503050406030204" pitchFamily="18" charset="0"/>
                  </a:rPr>
                  <a:t>ℏ^𝑑</a:t>
                </a:r>
                <a:endParaRPr lang="it-IT" i="1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i="1" dirty="0"/>
                  <a:t>Quello che si può fare è analizzare la statistica dello spettro. Una manifestazione del </a:t>
                </a:r>
                <a:r>
                  <a:rPr lang="it-IT" i="1" dirty="0" err="1"/>
                  <a:t>chaos</a:t>
                </a:r>
                <a:r>
                  <a:rPr lang="it-IT" i="1" dirty="0"/>
                  <a:t> è una perdita di informazioni sul sistema quantistico, poiché quando una costante del moto è distrutta, tale è anche il suo numero </a:t>
                </a:r>
                <a:r>
                  <a:rPr lang="it-IT" i="1" dirty="0" err="1"/>
                  <a:t>quantic</a:t>
                </a:r>
                <a:r>
                  <a:rPr lang="it-IT" i="1" dirty="0"/>
                  <a:t> associato.</a:t>
                </a:r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68390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Come decidiamo se uno spettro risulta irregolare? L’idea è di studiare le statistiche dei livelli, in particolare le fluttuazioni delle distanze tra i livelli, che ci dice qualcosa sulla probabilità di crossing o anti crossing. Assumendo una minima conoscenza del sistema (simmetrie), possiamo modellare tali sistemi tramite RMT, i cui elementi random descrivono accoppiamenti (random) tra vari livelli energetici. Simmetria di H rispetto ad un operatore O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𝑂</m:t>
                            </m:r>
                          </m:e>
                        </m:acc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→ </m:t>
                    </m:r>
                    <m:acc>
                      <m:accPr>
                        <m:chr m:val="̂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</m:acc>
                    <m:d>
                      <m:dPr>
                        <m:begChr m:val="|"/>
                        <m:endChr m:val="⟩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𝜊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⟩</m:t>
                    </m:r>
                  </m:oMath>
                </a14:m>
                <a:r>
                  <a:rPr lang="it-IT" dirty="0"/>
                  <a:t> ovvero esiste un set comune di</a:t>
                </a:r>
                <a:r>
                  <a:rPr lang="it-IT" baseline="0" dirty="0"/>
                  <a:t> autostati di H, 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</m:oMath>
                </a14:m>
                <a:r>
                  <a:rPr lang="it-IT" dirty="0"/>
                  <a:t> misura associata con gli elementi di H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Gli elementi di matrice sono statisticamente indipendenti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La minimizzazione di I è soggetta alla </a:t>
                </a:r>
                <a:r>
                  <a:rPr lang="it-IT" dirty="0" err="1"/>
                  <a:t>cond</a:t>
                </a:r>
                <a:r>
                  <a:rPr lang="it-IT" dirty="0"/>
                  <a:t> di normalizzazione e alla finitezza della varianza. L’info è </a:t>
                </a:r>
                <a:r>
                  <a:rPr lang="it-IT" dirty="0" err="1"/>
                  <a:t>esremizzata</a:t>
                </a:r>
                <a:r>
                  <a:rPr lang="it-IT" dirty="0"/>
                  <a:t> se la variazione prima di I è nulla</a:t>
                </a:r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Come decidiamo se uno spettro risulta irregolare? L’idea è di studiare le statistiche dei livelli, in particolare le fluttuazioni delle distanze tra i livelli, che ci dice qualcosa sulla probabilità di crossing o anti crossing. Assumendo una minima conoscenza del sistema (simmetrie), possiamo modellare tali sistemi tramite RMT, i cui elementi random descrivono accoppiamenti (random) tra vari livelli energetici. Simmetria di H rispetto ad un operatore O </a:t>
                </a:r>
                <a:r>
                  <a:rPr lang="it-IT" b="0" i="0">
                    <a:latin typeface="Cambria Math" panose="02040503050406030204" pitchFamily="18" charset="0"/>
                  </a:rPr>
                  <a:t>[𝐻 ̂,𝑂 ̂ ]=0→ 𝑂 ̂|𝑚,𝑛⟩=𝜊_𝑚 |𝑚,𝑛⟩</a:t>
                </a:r>
                <a:r>
                  <a:rPr lang="it-IT" dirty="0"/>
                  <a:t> ovvero esiste un set comune di</a:t>
                </a:r>
                <a:r>
                  <a:rPr lang="it-IT" baseline="0" dirty="0"/>
                  <a:t> autostati di H, 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i="0">
                    <a:latin typeface="Cambria Math" panose="02040503050406030204" pitchFamily="18" charset="0"/>
                  </a:rPr>
                  <a:t>𝑑Ω_𝐻</a:t>
                </a:r>
                <a:r>
                  <a:rPr lang="it-IT" dirty="0"/>
                  <a:t> misura associata con gli elementi di H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Gli elementi di matrice sono statisticamente indipendenti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La minimizzazione di I è soggetta alla </a:t>
                </a:r>
                <a:r>
                  <a:rPr lang="it-IT" dirty="0" err="1"/>
                  <a:t>cond</a:t>
                </a:r>
                <a:r>
                  <a:rPr lang="it-IT" dirty="0"/>
                  <a:t> di normalizzazione e alla finitezza della varianza. L’info è </a:t>
                </a:r>
                <a:r>
                  <a:rPr lang="it-IT" dirty="0" err="1"/>
                  <a:t>esremizzata</a:t>
                </a:r>
                <a:r>
                  <a:rPr lang="it-IT" dirty="0"/>
                  <a:t> se la variazione prima di I è nulla</a:t>
                </a:r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3379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P(H) in questo modo estremizza l’informazione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Senza perdere di generalità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𝑇𝑟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nary>
                      <m:naryPr>
                        <m:chr m:val="∑"/>
                        <m:limLoc m:val="subSup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Sup>
                          <m:sSub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</m:oMath>
                </a14:m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it-IT" dirty="0"/>
                  <a:t> integrale sugli elementi fuori diagonale, si integra</a:t>
                </a:r>
                <a:r>
                  <a:rPr lang="it-IT" baseline="0" dirty="0"/>
                  <a:t> in ciò ottenendo: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it-IT" dirty="0"/>
                  <a:t> sono i livelli energetici </a:t>
                </a:r>
                <a:r>
                  <a:rPr lang="it-IT" dirty="0" err="1"/>
                  <a:t>riscalati</a:t>
                </a:r>
                <a:r>
                  <a:rPr lang="it-IT" dirty="0"/>
                  <a:t> rispetto alla varianza della</a:t>
                </a:r>
                <a:r>
                  <a:rPr lang="it-IT" baseline="0" dirty="0"/>
                  <a:t> distribuzione che abbiamo richiesto costante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Il fattore C non è determinabile semplicemente, l’espressione la riporto in appendice</a:t>
                </a:r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P(H) in questo modo estremizza l’informazione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Senza perdere di generalità </a:t>
                </a:r>
                <a:r>
                  <a:rPr lang="it-IT" b="0" i="0">
                    <a:latin typeface="Cambria Math" panose="02040503050406030204" pitchFamily="18" charset="0"/>
                  </a:rPr>
                  <a:t>𝑇𝑟(𝐻𝐻^+ )=𝑎_𝛽 ∑2_(𝑗=1)^𝑁▒𝑒_𝑗^2 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i="0">
                    <a:latin typeface="Cambria Math" panose="02040503050406030204" pitchFamily="18" charset="0"/>
                  </a:rPr>
                  <a:t>𝛿Ω</a:t>
                </a:r>
                <a:r>
                  <a:rPr lang="it-IT" dirty="0"/>
                  <a:t> integrale sugli elementi fuori diagonale, si integra</a:t>
                </a:r>
                <a:r>
                  <a:rPr lang="it-IT" baseline="0" dirty="0"/>
                  <a:t> in ciò ottenendo: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i="0">
                    <a:latin typeface="Cambria Math" panose="02040503050406030204" pitchFamily="18" charset="0"/>
                  </a:rPr>
                  <a:t>𝑥_𝑗</a:t>
                </a:r>
                <a:r>
                  <a:rPr lang="it-IT" dirty="0"/>
                  <a:t> sono i livelli energetici </a:t>
                </a:r>
                <a:r>
                  <a:rPr lang="it-IT" dirty="0" err="1"/>
                  <a:t>riscalati</a:t>
                </a:r>
                <a:r>
                  <a:rPr lang="it-IT" dirty="0"/>
                  <a:t> rispetto alla varianza della</a:t>
                </a:r>
                <a:r>
                  <a:rPr lang="it-IT" baseline="0" dirty="0"/>
                  <a:t> distribuzione che abbiamo richiesto costante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Il fattore C non è determinabile semplicemente, l’espressione la riporto in appendice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58792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le proprietà statistiche non dipendono dalla rappresentazione (base) scelta per costruire la matrice, da qui l’invarianza sotto trasformazioni ortogonali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GSE per sistemi di spin semi intero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Le maggiori differenze nelle distribuzioni sono: (a) </a:t>
                </a:r>
                <a:r>
                  <a:rPr lang="it-IT" dirty="0" err="1"/>
                  <a:t>slope</a:t>
                </a:r>
                <a:r>
                  <a:rPr lang="it-IT" dirty="0"/>
                  <a:t> a s=0 è negativo per Poisson, costante per GOE, lineare o cubico per GUE e GSE, (b) differenza nel peso delle code, che nella </a:t>
                </a:r>
                <a:r>
                  <a:rPr lang="it-IT" dirty="0" err="1"/>
                  <a:t>poissoniana</a:t>
                </a:r>
                <a:r>
                  <a:rPr lang="it-IT" dirty="0"/>
                  <a:t> decade più lentamente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Berry Tabor </a:t>
                </a:r>
                <a:r>
                  <a:rPr lang="it-IT" dirty="0" err="1"/>
                  <a:t>conjecture</a:t>
                </a:r>
                <a:r>
                  <a:rPr lang="it-IT" dirty="0"/>
                  <a:t>: nel limite di larghe energie (</a:t>
                </a:r>
                <a:r>
                  <a:rPr lang="it-IT" dirty="0" err="1"/>
                  <a:t>semiclassical</a:t>
                </a:r>
                <a:r>
                  <a:rPr lang="it-IT" dirty="0"/>
                  <a:t> </a:t>
                </a:r>
                <a:r>
                  <a:rPr lang="it-IT" dirty="0" err="1"/>
                  <a:t>limit</a:t>
                </a:r>
                <a:r>
                  <a:rPr lang="it-IT" dirty="0"/>
                  <a:t>) le proprietà statistiche degli spettri di sistemi classicamente integrabili corrispondo alle predizioni di livelli energetici distribuiti </a:t>
                </a:r>
                <a:r>
                  <a:rPr lang="it-IT" dirty="0" err="1"/>
                  <a:t>randomicamente</a:t>
                </a:r>
                <a:r>
                  <a:rPr lang="it-IT" dirty="0"/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dirty="0"/>
                  <a:t>BGS: Spectra of time reversal-invariant systems whose classical analogs are K systems show the same fluctuation properties as predicted by GOE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dirty="0"/>
                  <a:t>Def K system: A dynamical system (M, µ, T) is a K-system if for any non-trivial partition A of M, h(T, A) &gt; 0. (</a:t>
                </a:r>
                <a:r>
                  <a:rPr lang="en-US" dirty="0" err="1"/>
                  <a:t>cioè</a:t>
                </a:r>
                <a:r>
                  <a:rPr lang="en-US" dirty="0"/>
                  <a:t> </a:t>
                </a:r>
                <a:r>
                  <a:rPr lang="en-US" dirty="0" err="1"/>
                  <a:t>si</a:t>
                </a:r>
                <a:r>
                  <a:rPr lang="en-US" dirty="0"/>
                  <a:t> </a:t>
                </a:r>
                <a:r>
                  <a:rPr lang="en-US" dirty="0" err="1"/>
                  <a:t>descrive</a:t>
                </a:r>
                <a:r>
                  <a:rPr lang="en-US" dirty="0"/>
                  <a:t> un Sistema </a:t>
                </a:r>
                <a:r>
                  <a:rPr lang="en-US" dirty="0" err="1"/>
                  <a:t>caotico</a:t>
                </a:r>
                <a:r>
                  <a:rPr lang="en-US" dirty="0"/>
                  <a:t> non </a:t>
                </a:r>
                <a:r>
                  <a:rPr lang="en-US" dirty="0" err="1"/>
                  <a:t>attraverso</a:t>
                </a:r>
                <a:r>
                  <a:rPr lang="en-US" dirty="0"/>
                  <a:t> la </a:t>
                </a:r>
                <a:r>
                  <a:rPr lang="en-US" dirty="0" err="1"/>
                  <a:t>divergenza</a:t>
                </a:r>
                <a:r>
                  <a:rPr lang="en-US" dirty="0"/>
                  <a:t> </a:t>
                </a:r>
                <a:r>
                  <a:rPr lang="en-US" dirty="0" err="1"/>
                  <a:t>delle</a:t>
                </a:r>
                <a:r>
                  <a:rPr lang="en-US" dirty="0"/>
                  <a:t> </a:t>
                </a:r>
                <a:r>
                  <a:rPr lang="en-US" dirty="0" err="1"/>
                  <a:t>traiettorie</a:t>
                </a:r>
                <a:r>
                  <a:rPr lang="en-US" dirty="0"/>
                  <a:t> (exp. Di Lyapunov) ma </a:t>
                </a:r>
                <a:r>
                  <a:rPr lang="en-US" dirty="0" err="1"/>
                  <a:t>attaverso</a:t>
                </a:r>
                <a:r>
                  <a:rPr lang="en-US" dirty="0"/>
                  <a:t> il </a:t>
                </a:r>
                <a:r>
                  <a:rPr lang="en-US" dirty="0" err="1"/>
                  <a:t>contenuto</a:t>
                </a:r>
                <a:r>
                  <a:rPr lang="en-US" dirty="0"/>
                  <a:t> di </a:t>
                </a:r>
                <a:r>
                  <a:rPr lang="en-US" dirty="0" err="1"/>
                  <a:t>informazione</a:t>
                </a:r>
                <a:r>
                  <a:rPr lang="en-US" dirty="0"/>
                  <a:t>, </a:t>
                </a:r>
                <a:r>
                  <a:rPr lang="en-US" dirty="0" err="1"/>
                  <a:t>tramite</a:t>
                </a:r>
                <a:r>
                  <a:rPr lang="en-US" dirty="0"/>
                  <a:t> </a:t>
                </a:r>
                <a:r>
                  <a:rPr lang="en-US" dirty="0" err="1"/>
                  <a:t>l’entropia</a:t>
                </a:r>
                <a:r>
                  <a:rPr lang="en-US" dirty="0"/>
                  <a:t> di Kolmogorov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𝐾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𝑒𝑛𝑡𝑟𝑜𝑝𝑦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</a:rPr>
                              <m:t>sup</m:t>
                            </m:r>
                          </m:e>
                          <m:lim>
                            <m:d>
                              <m:dPr>
                                <m:begChr m:val="["/>
                                <m:endChr m:val="]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</m:d>
                          </m:lim>
                        </m:limLow>
                      </m:fName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r>
                  <a:rPr lang="it-IT" dirty="0"/>
                  <a:t> A partizione di M. Un K system è sicuramente ergodico.</a:t>
                </a:r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le proprietà statistiche non dipendono dalla rappresentazione (base) scelta per costruire la matrice, da qui l’invarianza sotto trasformazioni ortogonali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GSE per sistemi di spin semi intero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Le maggiori differenze nelle distribuzioni sono: (a) </a:t>
                </a:r>
                <a:r>
                  <a:rPr lang="it-IT" dirty="0" err="1"/>
                  <a:t>slope</a:t>
                </a:r>
                <a:r>
                  <a:rPr lang="it-IT" dirty="0"/>
                  <a:t> a s=0 è negativo per Poisson, costante per GOE, lineare o cubico per GUE e GSE, (b) differenza nel peso delle code, che nella </a:t>
                </a:r>
                <a:r>
                  <a:rPr lang="it-IT" dirty="0" err="1"/>
                  <a:t>poissoniana</a:t>
                </a:r>
                <a:r>
                  <a:rPr lang="it-IT" dirty="0"/>
                  <a:t> decade più lentamente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Berry Tabor </a:t>
                </a:r>
                <a:r>
                  <a:rPr lang="it-IT" dirty="0" err="1"/>
                  <a:t>conjecture</a:t>
                </a:r>
                <a:r>
                  <a:rPr lang="it-IT" dirty="0"/>
                  <a:t>: nel limite di larghe energie (</a:t>
                </a:r>
                <a:r>
                  <a:rPr lang="it-IT" dirty="0" err="1"/>
                  <a:t>semiclassical</a:t>
                </a:r>
                <a:r>
                  <a:rPr lang="it-IT" dirty="0"/>
                  <a:t> </a:t>
                </a:r>
                <a:r>
                  <a:rPr lang="it-IT" dirty="0" err="1"/>
                  <a:t>limit</a:t>
                </a:r>
                <a:r>
                  <a:rPr lang="it-IT" dirty="0"/>
                  <a:t>) le proprietà statistiche degli spettri di sistemi classicamente integrabili corrispondo alle predizioni di livelli energetici distribuiti </a:t>
                </a:r>
                <a:r>
                  <a:rPr lang="it-IT" dirty="0" err="1"/>
                  <a:t>randomicamente</a:t>
                </a:r>
                <a:r>
                  <a:rPr lang="it-IT" dirty="0"/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dirty="0"/>
                  <a:t>BGS: Spectra of time reversal-invariant systems whose classical analogs are K systems show the same fluctuation properties as predicted by GOE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dirty="0"/>
                  <a:t>Def K system: A dynamical system (M, µ, T) is a K-system if for any non-trivial partition A of M, h(T, A) &gt; 0. (</a:t>
                </a:r>
                <a:r>
                  <a:rPr lang="en-US" dirty="0" err="1"/>
                  <a:t>cioè</a:t>
                </a:r>
                <a:r>
                  <a:rPr lang="en-US" dirty="0"/>
                  <a:t> </a:t>
                </a:r>
                <a:r>
                  <a:rPr lang="en-US" dirty="0" err="1"/>
                  <a:t>si</a:t>
                </a:r>
                <a:r>
                  <a:rPr lang="en-US" dirty="0"/>
                  <a:t> </a:t>
                </a:r>
                <a:r>
                  <a:rPr lang="en-US" dirty="0" err="1"/>
                  <a:t>descrive</a:t>
                </a:r>
                <a:r>
                  <a:rPr lang="en-US" dirty="0"/>
                  <a:t> un Sistema </a:t>
                </a:r>
                <a:r>
                  <a:rPr lang="en-US" dirty="0" err="1"/>
                  <a:t>caotico</a:t>
                </a:r>
                <a:r>
                  <a:rPr lang="en-US" dirty="0"/>
                  <a:t> non </a:t>
                </a:r>
                <a:r>
                  <a:rPr lang="en-US" dirty="0" err="1"/>
                  <a:t>attraverso</a:t>
                </a:r>
                <a:r>
                  <a:rPr lang="en-US" dirty="0"/>
                  <a:t> la </a:t>
                </a:r>
                <a:r>
                  <a:rPr lang="en-US" dirty="0" err="1"/>
                  <a:t>divergenza</a:t>
                </a:r>
                <a:r>
                  <a:rPr lang="en-US" dirty="0"/>
                  <a:t> </a:t>
                </a:r>
                <a:r>
                  <a:rPr lang="en-US" dirty="0" err="1"/>
                  <a:t>delle</a:t>
                </a:r>
                <a:r>
                  <a:rPr lang="en-US" dirty="0"/>
                  <a:t> </a:t>
                </a:r>
                <a:r>
                  <a:rPr lang="en-US" dirty="0" err="1"/>
                  <a:t>traiettorie</a:t>
                </a:r>
                <a:r>
                  <a:rPr lang="en-US" dirty="0"/>
                  <a:t> (exp. Di Lyapunov) ma </a:t>
                </a:r>
                <a:r>
                  <a:rPr lang="en-US" dirty="0" err="1"/>
                  <a:t>attaverso</a:t>
                </a:r>
                <a:r>
                  <a:rPr lang="en-US" dirty="0"/>
                  <a:t> il </a:t>
                </a:r>
                <a:r>
                  <a:rPr lang="en-US" dirty="0" err="1"/>
                  <a:t>contenuto</a:t>
                </a:r>
                <a:r>
                  <a:rPr lang="en-US" dirty="0"/>
                  <a:t> di </a:t>
                </a:r>
                <a:r>
                  <a:rPr lang="en-US" dirty="0" err="1"/>
                  <a:t>informazione</a:t>
                </a:r>
                <a:r>
                  <a:rPr lang="en-US" dirty="0"/>
                  <a:t>, </a:t>
                </a:r>
                <a:r>
                  <a:rPr lang="en-US" dirty="0" err="1"/>
                  <a:t>tramite</a:t>
                </a:r>
                <a:r>
                  <a:rPr lang="en-US" dirty="0"/>
                  <a:t> </a:t>
                </a:r>
                <a:r>
                  <a:rPr lang="en-US" dirty="0" err="1"/>
                  <a:t>l’entropia</a:t>
                </a:r>
                <a:r>
                  <a:rPr lang="en-US" dirty="0"/>
                  <a:t> di Kolmogorov </a:t>
                </a:r>
                <a:r>
                  <a:rPr lang="it-IT" b="0" i="0">
                    <a:latin typeface="Cambria Math" panose="02040503050406030204" pitchFamily="18" charset="0"/>
                  </a:rPr>
                  <a:t>𝐾𝑆_𝑒𝑛𝑡𝑟𝑜𝑝𝑦=sup_[𝐴] ⁡〖ℎ(𝑇;𝐴)〗</a:t>
                </a:r>
                <a:r>
                  <a:rPr lang="it-IT" dirty="0"/>
                  <a:t> A partizione di M. Un K system è sicuramente ergodico.</a:t>
                </a:r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91839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Siamo interessati nella statistica delle fluttuazioni locali dello spettro, e non nel trend globale (parte </a:t>
                </a:r>
                <a:r>
                  <a:rPr lang="it-IT" dirty="0" err="1"/>
                  <a:t>smooth</a:t>
                </a:r>
                <a:r>
                  <a:rPr lang="it-IT" dirty="0"/>
                  <a:t> di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it-IT" dirty="0"/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Un modo per capire se si è in presenza di un sistema regolare o caotico è la rigidità spettrale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L’idea è ridurre l’info ad un sottospazio rilevante per le fluttuazioni locali (come? E.g. attraverso lo studio di simmetrie come t-r </a:t>
                </a:r>
                <a:r>
                  <a:rPr lang="it-IT" dirty="0" err="1"/>
                  <a:t>etc</a:t>
                </a:r>
                <a:r>
                  <a:rPr lang="it-IT" dirty="0"/>
                  <a:t>…): occorre quindi rinormalizzare le </a:t>
                </a:r>
                <a:r>
                  <a:rPr lang="it-IT" dirty="0" err="1"/>
                  <a:t>autoenergie</a:t>
                </a:r>
                <a:r>
                  <a:rPr lang="it-IT" dirty="0"/>
                  <a:t> su uno spazio </a:t>
                </a:r>
                <a:r>
                  <a:rPr lang="it-IT" dirty="0" err="1"/>
                  <a:t>symmetry</a:t>
                </a:r>
                <a:r>
                  <a:rPr lang="it-IT" dirty="0"/>
                  <a:t> </a:t>
                </a:r>
                <a:r>
                  <a:rPr lang="it-IT" dirty="0" err="1"/>
                  <a:t>reduced</a:t>
                </a:r>
                <a:r>
                  <a:rPr lang="it-IT" dirty="0"/>
                  <a:t>, in modo che la densità media dei livelli è uniforme sull’intero spettro del sottospazio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La </a:t>
                </a:r>
                <a:r>
                  <a:rPr lang="it-IT" dirty="0" err="1"/>
                  <a:t>staircase</a:t>
                </a:r>
                <a:r>
                  <a:rPr lang="it-IT" dirty="0"/>
                  <a:t> </a:t>
                </a:r>
                <a:r>
                  <a:rPr lang="it-IT" dirty="0" err="1"/>
                  <a:t>function</a:t>
                </a:r>
                <a:r>
                  <a:rPr lang="it-IT" dirty="0"/>
                  <a:t> (una theta di </a:t>
                </a:r>
                <a:r>
                  <a:rPr lang="it-IT" dirty="0" err="1"/>
                  <a:t>Heavyside</a:t>
                </a:r>
                <a:r>
                  <a:rPr lang="it-IT" dirty="0"/>
                  <a:t>) restituisce tutti gli autovalori sopra una certa energia E; così, aumentando E, N(E) esibisce uno step di altezza unitaria ad </a:t>
                </a:r>
                <a:r>
                  <a:rPr lang="it-IT" dirty="0" err="1"/>
                  <a:t>ogi</a:t>
                </a:r>
                <a:r>
                  <a:rPr lang="it-IT" dirty="0"/>
                  <a:t> autovalore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it-IT" dirty="0"/>
                  <a:t> ordinato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≤…≤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</m:oMath>
                </a14:m>
                <a:r>
                  <a:rPr lang="it-IT" dirty="0"/>
                  <a:t> con N dimensione del</a:t>
                </a:r>
                <a:r>
                  <a:rPr lang="it-IT" baseline="0" dirty="0"/>
                  <a:t> sottospazio </a:t>
                </a:r>
                <a:r>
                  <a:rPr lang="it-IT" baseline="0" dirty="0" err="1"/>
                  <a:t>symmetry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reduced</a:t>
                </a:r>
                <a:endParaRPr lang="it-IT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Nella figura i crossing points tra le due funzioni determina i nuovi livelli, letti sull’asse y, </a:t>
                </a:r>
                <a:r>
                  <a:rPr lang="it-IT" baseline="0" dirty="0" err="1"/>
                  <a:t>tc</a:t>
                </a:r>
                <a:r>
                  <a:rPr lang="it-IT" baseline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̅"/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  <m:d>
                      <m:d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it-IT" b="0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problema è come ottenere una buona stima di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  <m:d>
                      <m:d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it-IT" dirty="0"/>
                  <a:t> </a:t>
                </a:r>
                <a:r>
                  <a:rPr lang="it-IT" dirty="0" err="1"/>
                  <a:t>Weyl’s</a:t>
                </a:r>
                <a:r>
                  <a:rPr lang="it-IT" dirty="0"/>
                  <a:t> </a:t>
                </a:r>
                <a:r>
                  <a:rPr lang="it-IT" dirty="0" err="1"/>
                  <a:t>law</a:t>
                </a:r>
                <a:r>
                  <a:rPr lang="it-IT" dirty="0"/>
                  <a:t> (</a:t>
                </a:r>
                <a:r>
                  <a:rPr lang="it-IT" dirty="0" err="1"/>
                  <a:t>sect</a:t>
                </a:r>
                <a:r>
                  <a:rPr lang="it-IT" dirty="0"/>
                  <a:t>. 4.3.6</a:t>
                </a:r>
                <a:r>
                  <a:rPr lang="it-IT" baseline="0" dirty="0"/>
                  <a:t> livello semiclassico) o numericamente, o brute force </a:t>
                </a:r>
                <a:r>
                  <a:rPr lang="it-IT" baseline="0" dirty="0" err="1"/>
                  <a:t>averaging</a:t>
                </a:r>
                <a:r>
                  <a:rPr lang="it-IT" baseline="0" dirty="0"/>
                  <a:t> su un appropriata finestra di livelli energetici, una finestra che deve essere abbastanza piccola da non mediare troppo le fluttuazioni, altrimenti perderemmo informazione.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Per un sistema integrabile, la densità di probabilità di avere un livello all’interno di una certa distanza s da un altro corrisponde alla distribuzione di #i random indipendenti il cui tempo di attesa medio è costante, e tali distanze tra i numeri è distribuita secondo Poisson, ci aspettiamo di ottenere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it-IT" b="0" i="1" baseline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−</m:t>
                        </m:r>
                        <m:d>
                          <m:dPr>
                            <m:ctrlP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b="0" i="1" baseline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baseline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b="0" i="1" baseline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it-IT" b="0" i="1" baseline="0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it-IT" b="0" i="1" baseline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baseline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b="0" i="1" baseline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.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𝐼𝑙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𝑐𝑎𝑠𝑜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𝑝𝑖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ù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𝑝𝑟𝑜𝑏𝑎𝑏𝑖𝑙𝑒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 è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=0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𝑐h𝑒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𝑐𝑜𝑟𝑟𝑖𝑠𝑝𝑜𝑛𝑑𝑒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𝑎𝑙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𝑙𝑒𝑣𝑒𝑙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𝑐𝑟𝑜𝑠𝑠𝑖𝑛𝑔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.</m:t>
                        </m:r>
                      </m:e>
                    </m:nary>
                  </m:oMath>
                </a14:m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Esempio Poisson: quantum </a:t>
                </a:r>
                <a:r>
                  <a:rPr lang="it-IT" dirty="0" err="1"/>
                  <a:t>kicked</a:t>
                </a:r>
                <a:r>
                  <a:rPr lang="it-IT" dirty="0"/>
                  <a:t> </a:t>
                </a:r>
                <a:r>
                  <a:rPr lang="it-IT" dirty="0" err="1"/>
                  <a:t>rotor</a:t>
                </a:r>
                <a:r>
                  <a:rPr lang="it-IT" dirty="0"/>
                  <a:t> con localizzazione dinamica</a:t>
                </a:r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Siamo interessati nella statistica delle fluttuazioni locali dello spettro, e non nel trend globale (parte </a:t>
                </a:r>
                <a:r>
                  <a:rPr lang="it-IT" dirty="0" err="1"/>
                  <a:t>smooth</a:t>
                </a:r>
                <a:r>
                  <a:rPr lang="it-IT" dirty="0"/>
                  <a:t> di </a:t>
                </a:r>
                <a:r>
                  <a:rPr lang="it-IT" b="0" i="0">
                    <a:latin typeface="Cambria Math" panose="02040503050406030204" pitchFamily="18" charset="0"/>
                  </a:rPr>
                  <a:t>𝜌</a:t>
                </a:r>
                <a:r>
                  <a:rPr lang="it-IT" dirty="0"/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Un modo per capire se si è in presenza di un sistema regolare o caotico è la rigidità spettrale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L’idea è ridurre l’info ad un sottospazio rilevante per le fluttuazioni locali (come? E.g. attraverso lo studio di simmetrie come t-r </a:t>
                </a:r>
                <a:r>
                  <a:rPr lang="it-IT" dirty="0" err="1"/>
                  <a:t>etc</a:t>
                </a:r>
                <a:r>
                  <a:rPr lang="it-IT" dirty="0"/>
                  <a:t>…): occorre quindi rinormalizzare le </a:t>
                </a:r>
                <a:r>
                  <a:rPr lang="it-IT" dirty="0" err="1"/>
                  <a:t>autoenergie</a:t>
                </a:r>
                <a:r>
                  <a:rPr lang="it-IT" dirty="0"/>
                  <a:t> su uno spazio </a:t>
                </a:r>
                <a:r>
                  <a:rPr lang="it-IT" dirty="0" err="1"/>
                  <a:t>symmetry</a:t>
                </a:r>
                <a:r>
                  <a:rPr lang="it-IT" dirty="0"/>
                  <a:t> </a:t>
                </a:r>
                <a:r>
                  <a:rPr lang="it-IT" dirty="0" err="1"/>
                  <a:t>reduced</a:t>
                </a:r>
                <a:r>
                  <a:rPr lang="it-IT" dirty="0"/>
                  <a:t>, in modo che la densità media dei livelli è uniforme sull’intero spettro del sottospazio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La </a:t>
                </a:r>
                <a:r>
                  <a:rPr lang="it-IT" dirty="0" err="1"/>
                  <a:t>staircase</a:t>
                </a:r>
                <a:r>
                  <a:rPr lang="it-IT" dirty="0"/>
                  <a:t> </a:t>
                </a:r>
                <a:r>
                  <a:rPr lang="it-IT" dirty="0" err="1"/>
                  <a:t>function</a:t>
                </a:r>
                <a:r>
                  <a:rPr lang="it-IT" dirty="0"/>
                  <a:t> (una theta di </a:t>
                </a:r>
                <a:r>
                  <a:rPr lang="it-IT" dirty="0" err="1"/>
                  <a:t>Heavyside</a:t>
                </a:r>
                <a:r>
                  <a:rPr lang="it-IT" dirty="0"/>
                  <a:t>) restituisce tutti gli autovalori sopra una certa energia E; così, aumentando E, N(E) esibisce uno step di altezza unitaria ad </a:t>
                </a:r>
                <a:r>
                  <a:rPr lang="it-IT" dirty="0" err="1"/>
                  <a:t>ogi</a:t>
                </a:r>
                <a:r>
                  <a:rPr lang="it-IT" dirty="0"/>
                  <a:t> autovalore </a:t>
                </a:r>
                <a:r>
                  <a:rPr lang="it-IT" b="0" i="0">
                    <a:latin typeface="Cambria Math" panose="02040503050406030204" pitchFamily="18" charset="0"/>
                  </a:rPr>
                  <a:t>𝐸_𝑛</a:t>
                </a:r>
                <a:r>
                  <a:rPr lang="it-IT" dirty="0"/>
                  <a:t> ordinato </a:t>
                </a:r>
                <a:r>
                  <a:rPr lang="it-IT" b="0" i="0">
                    <a:latin typeface="Cambria Math" panose="02040503050406030204" pitchFamily="18" charset="0"/>
                  </a:rPr>
                  <a:t>𝐸_0≤𝐸_1≤…≤𝐸_𝑁</a:t>
                </a:r>
                <a:r>
                  <a:rPr lang="it-IT" dirty="0"/>
                  <a:t> con N dimensione del</a:t>
                </a:r>
                <a:r>
                  <a:rPr lang="it-IT" baseline="0" dirty="0"/>
                  <a:t> sottospazio </a:t>
                </a:r>
                <a:r>
                  <a:rPr lang="it-IT" baseline="0" dirty="0" err="1"/>
                  <a:t>symmetry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reduced</a:t>
                </a:r>
                <a:endParaRPr lang="it-IT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Nella figura i crossing points tra le due funzioni determina i nuovi livelli, letti sull’asse y, </a:t>
                </a:r>
                <a:r>
                  <a:rPr lang="it-IT" baseline="0" dirty="0" err="1"/>
                  <a:t>tc</a:t>
                </a:r>
                <a:r>
                  <a:rPr lang="it-IT" baseline="0" dirty="0"/>
                  <a:t>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𝑥_𝑛=𝑁 ̅(𝐸_𝑛 )</a:t>
                </a:r>
                <a:endParaRPr lang="it-IT" b="0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problema è come ottenere una buona stima di </a:t>
                </a:r>
                <a:r>
                  <a:rPr lang="it-IT" b="0" i="0">
                    <a:latin typeface="Cambria Math" panose="02040503050406030204" pitchFamily="18" charset="0"/>
                  </a:rPr>
                  <a:t>𝑁 ̅</a:t>
                </a:r>
                <a:r>
                  <a:rPr lang="it-IT" b="0" i="0" dirty="0">
                    <a:latin typeface="Cambria Math" panose="02040503050406030204" pitchFamily="18" charset="0"/>
                  </a:rPr>
                  <a:t>(𝐸)?</a:t>
                </a:r>
                <a:r>
                  <a:rPr lang="it-IT" dirty="0"/>
                  <a:t> </a:t>
                </a:r>
                <a:r>
                  <a:rPr lang="it-IT" dirty="0" err="1"/>
                  <a:t>Weyl’s</a:t>
                </a:r>
                <a:r>
                  <a:rPr lang="it-IT" dirty="0"/>
                  <a:t> </a:t>
                </a:r>
                <a:r>
                  <a:rPr lang="it-IT" dirty="0" err="1"/>
                  <a:t>law</a:t>
                </a:r>
                <a:r>
                  <a:rPr lang="it-IT" dirty="0"/>
                  <a:t> (</a:t>
                </a:r>
                <a:r>
                  <a:rPr lang="it-IT" dirty="0" err="1"/>
                  <a:t>sect</a:t>
                </a:r>
                <a:r>
                  <a:rPr lang="it-IT" dirty="0"/>
                  <a:t>. 4.3.6</a:t>
                </a:r>
                <a:r>
                  <a:rPr lang="it-IT" baseline="0" dirty="0"/>
                  <a:t> livello semiclassico) o numericamente, o brute force </a:t>
                </a:r>
                <a:r>
                  <a:rPr lang="it-IT" baseline="0" dirty="0" err="1"/>
                  <a:t>averaging</a:t>
                </a:r>
                <a:r>
                  <a:rPr lang="it-IT" baseline="0" dirty="0"/>
                  <a:t> su un appropriata finestra di livelli energetici, una finestra che deve essere abbastanza piccola da non mediare troppo le fluttuazioni, altrimenti perderemmo informazione.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Per un sistema integrabile, la densità di probabilità di avere un livello all’interno di una certa distanza s da un altro corrisponde alla distribuzione di #i random indipendenti il cui tempo di attesa medio è costante, e tali distanze tra i numeri è distribuita secondo Poisson, ci aspettiamo di ottenere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𝑃(𝑠)=∑26_(𝑖=0)^(𝑁−1)▒〖𝛿(𝑠−(𝑥_(𝑖+1)−𝑥_𝑖 ). 𝐼𝑙 𝑐𝑎𝑠𝑜 𝑝𝑖ù 𝑝𝑟𝑜𝑏𝑎𝑏𝑖𝑙𝑒 è 𝑠=0 𝑐ℎ𝑒 𝑐𝑜𝑟𝑟𝑖𝑠𝑝𝑜𝑛𝑑𝑒 𝑎𝑙 𝑙𝑒𝑣𝑒𝑙 𝑐𝑟𝑜𝑠𝑠𝑖𝑛𝑔.〗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Esempio Poisson: quantum </a:t>
                </a:r>
                <a:r>
                  <a:rPr lang="it-IT" dirty="0" err="1"/>
                  <a:t>kicked</a:t>
                </a:r>
                <a:r>
                  <a:rPr lang="it-IT" dirty="0"/>
                  <a:t> </a:t>
                </a:r>
                <a:r>
                  <a:rPr lang="it-IT" dirty="0" err="1"/>
                  <a:t>rotor</a:t>
                </a:r>
                <a:r>
                  <a:rPr lang="it-IT" dirty="0"/>
                  <a:t> con localizzazione dinamica</a:t>
                </a:r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54316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Level </a:t>
            </a:r>
            <a:r>
              <a:rPr lang="it-IT" dirty="0" err="1"/>
              <a:t>spacing</a:t>
            </a:r>
            <a:r>
              <a:rPr lang="it-IT" dirty="0"/>
              <a:t> </a:t>
            </a:r>
            <a:r>
              <a:rPr lang="it-IT" dirty="0" err="1"/>
              <a:t>distributions</a:t>
            </a:r>
            <a:r>
              <a:rPr lang="it-IT" dirty="0"/>
              <a:t> caratterizza correlazioni locali negli spettri, con n.n. </a:t>
            </a:r>
            <a:r>
              <a:rPr lang="it-IT" dirty="0" err="1"/>
              <a:t>distance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Ovvero la delta3 è una misura delle fluttuazioni della </a:t>
            </a:r>
            <a:r>
              <a:rPr lang="it-IT" dirty="0" err="1"/>
              <a:t>staircase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 intorno ad una linea retta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32155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Nello </a:t>
                </a:r>
                <a:r>
                  <a:rPr lang="it-IT" dirty="0" err="1"/>
                  <a:t>stadium</a:t>
                </a:r>
                <a:r>
                  <a:rPr lang="it-IT" dirty="0"/>
                  <a:t> non esistono altre simmetrie se non quella per riflessione. Repulsione dei livelli per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it-IT" dirty="0"/>
                  <a:t>. La presenza di orbite non</a:t>
                </a:r>
                <a:r>
                  <a:rPr lang="it-IT" baseline="0" dirty="0"/>
                  <a:t> isolate (</a:t>
                </a:r>
                <a:r>
                  <a:rPr lang="it-IT" baseline="0" dirty="0" err="1"/>
                  <a:t>bouncing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ball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orbits</a:t>
                </a:r>
                <a:r>
                  <a:rPr lang="it-IT" baseline="0" dirty="0"/>
                  <a:t> tra i bordi orizzontali) fa deviare la statistica da quella delle RMT.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Costruito con un </a:t>
                </a:r>
                <a:r>
                  <a:rPr lang="it-IT" baseline="0" dirty="0" err="1"/>
                  <a:t>microwave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resonator</a:t>
                </a:r>
                <a:r>
                  <a:rPr lang="it-IT" baseline="0" dirty="0"/>
                  <a:t> in una cavità a forma di biliardo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 err="1"/>
                  <a:t>Sx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nn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spacings</a:t>
                </a:r>
                <a:r>
                  <a:rPr lang="it-IT" baseline="0" dirty="0"/>
                  <a:t> per biliardo con pareti superconduttive a 3K. La linea continua rappresenta una distribuzione di Brody.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 err="1"/>
                  <a:t>Dx</a:t>
                </a:r>
                <a:r>
                  <a:rPr lang="it-IT" baseline="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t-IT" b="0" i="0" baseline="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it-IT" baseline="0" dirty="0"/>
                  <a:t> </a:t>
                </a:r>
                <a:r>
                  <a:rPr lang="it-IT" baseline="0" dirty="0" err="1"/>
                  <a:t>statistics</a:t>
                </a:r>
                <a:r>
                  <a:rPr lang="it-IT" baseline="0" dirty="0"/>
                  <a:t> per  cavità superconduttive. I cerchi rappresentano </a:t>
                </a:r>
                <a:r>
                  <a:rPr lang="it-IT" baseline="0" dirty="0" err="1"/>
                  <a:t>unfolding</a:t>
                </a:r>
                <a:r>
                  <a:rPr lang="it-IT" baseline="0" dirty="0"/>
                  <a:t> data, con la presenza di «</a:t>
                </a:r>
                <a:r>
                  <a:rPr lang="it-IT" baseline="0" dirty="0" err="1"/>
                  <a:t>bouncing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ball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orbits</a:t>
                </a:r>
                <a:r>
                  <a:rPr lang="it-IT" baseline="0" dirty="0"/>
                  <a:t>». L’algoritmo di </a:t>
                </a:r>
                <a:r>
                  <a:rPr lang="it-IT" baseline="0" dirty="0" err="1"/>
                  <a:t>unfolding</a:t>
                </a:r>
                <a:r>
                  <a:rPr lang="it-IT" baseline="0" dirty="0"/>
                  <a:t> elimina il contributo di tali orbite.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D=1 per </a:t>
                </a:r>
                <a:r>
                  <a:rPr lang="it-IT" baseline="0" dirty="0" err="1"/>
                  <a:t>unfolded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spectra</a:t>
                </a:r>
                <a:endParaRPr lang="it-IT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L’analisi semiclassica consente di separare il contributo delle orbite di rimbalzo (</a:t>
                </a:r>
                <a:r>
                  <a:rPr lang="it-IT" baseline="0" dirty="0" err="1"/>
                  <a:t>bouncing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balls</a:t>
                </a:r>
                <a:r>
                  <a:rPr lang="it-IT" baseline="0" dirty="0"/>
                  <a:t>)</a:t>
                </a:r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Nello </a:t>
                </a:r>
                <a:r>
                  <a:rPr lang="it-IT" dirty="0" err="1"/>
                  <a:t>stadium</a:t>
                </a:r>
                <a:r>
                  <a:rPr lang="it-IT" dirty="0"/>
                  <a:t> non esistono altre simmetrie se non quella per riflessione. Repulsione dei livelli per </a:t>
                </a:r>
                <a:r>
                  <a:rPr lang="it-IT" b="0" i="0">
                    <a:latin typeface="Cambria Math" panose="02040503050406030204" pitchFamily="18" charset="0"/>
                  </a:rPr>
                  <a:t>𝑎≠0</a:t>
                </a:r>
                <a:r>
                  <a:rPr lang="it-IT" dirty="0"/>
                  <a:t>. La presenza di orbite non</a:t>
                </a:r>
                <a:r>
                  <a:rPr lang="it-IT" baseline="0" dirty="0"/>
                  <a:t> isolate (</a:t>
                </a:r>
                <a:r>
                  <a:rPr lang="it-IT" baseline="0" dirty="0" err="1"/>
                  <a:t>bouncing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ball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orbits</a:t>
                </a:r>
                <a:r>
                  <a:rPr lang="it-IT" baseline="0" dirty="0"/>
                  <a:t> tra i bordi orizzontali) fa deviare la statistica da quella delle RMT.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Costruito con un </a:t>
                </a:r>
                <a:r>
                  <a:rPr lang="it-IT" baseline="0" dirty="0" err="1"/>
                  <a:t>microwave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resonator</a:t>
                </a:r>
                <a:r>
                  <a:rPr lang="it-IT" baseline="0" dirty="0"/>
                  <a:t> in una cavità a forma di biliardo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 err="1"/>
                  <a:t>Sx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nn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spacings</a:t>
                </a:r>
                <a:r>
                  <a:rPr lang="it-IT" baseline="0" dirty="0"/>
                  <a:t> per biliardo con pareti superconduttive a 3K. La linea continua rappresenta una distribuzione di Brody.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 err="1"/>
                  <a:t>Dx</a:t>
                </a:r>
                <a:r>
                  <a:rPr lang="it-IT" baseline="0" dirty="0"/>
                  <a:t>: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Δ_3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statistics</a:t>
                </a:r>
                <a:r>
                  <a:rPr lang="it-IT" baseline="0" dirty="0"/>
                  <a:t> per  cavità superconduttive. I cerchi rappresentano </a:t>
                </a:r>
                <a:r>
                  <a:rPr lang="it-IT" baseline="0" dirty="0" err="1"/>
                  <a:t>unfolding</a:t>
                </a:r>
                <a:r>
                  <a:rPr lang="it-IT" baseline="0" dirty="0"/>
                  <a:t> data, con la presenza di «</a:t>
                </a:r>
                <a:r>
                  <a:rPr lang="it-IT" baseline="0" dirty="0" err="1"/>
                  <a:t>bouncing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ball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orbits</a:t>
                </a:r>
                <a:r>
                  <a:rPr lang="it-IT" baseline="0" dirty="0"/>
                  <a:t>». L’algoritmo di </a:t>
                </a:r>
                <a:r>
                  <a:rPr lang="it-IT" baseline="0" dirty="0" err="1"/>
                  <a:t>unfolding</a:t>
                </a:r>
                <a:r>
                  <a:rPr lang="it-IT" baseline="0" dirty="0"/>
                  <a:t> elimina il contributo di tali orbite.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D=1 per </a:t>
                </a:r>
                <a:r>
                  <a:rPr lang="it-IT" baseline="0" dirty="0" err="1"/>
                  <a:t>unfolded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spectra</a:t>
                </a:r>
                <a:endParaRPr lang="it-IT" baseline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L’analisi semiclassica consente di separare il contributo delle orbite di rimbalzo (</a:t>
                </a:r>
                <a:r>
                  <a:rPr lang="it-IT" baseline="0" dirty="0" err="1"/>
                  <a:t>bouncing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balls</a:t>
                </a:r>
                <a:r>
                  <a:rPr lang="it-IT" baseline="0" dirty="0"/>
                  <a:t>)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48561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Sopra: stati localizzati (a), affetti da orbite periodiche, e caotici (b) (ergodici). La (a) riflette l’esistenza di orbite periodiche non isolate che rimbalzano perpendicolarmente sui lati piatti dello stadio, risultano dalla sovrapposizione di varie </a:t>
                </a:r>
                <a:r>
                  <a:rPr lang="it-IT" dirty="0" err="1"/>
                  <a:t>scars</a:t>
                </a:r>
                <a:r>
                  <a:rPr lang="it-IT" dirty="0"/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Sotto: 3 </a:t>
                </a:r>
                <a:r>
                  <a:rPr lang="it-IT" dirty="0" err="1"/>
                  <a:t>scarred</a:t>
                </a:r>
                <a:r>
                  <a:rPr lang="it-IT" dirty="0"/>
                  <a:t> </a:t>
                </a:r>
                <a:r>
                  <a:rPr lang="it-IT" dirty="0" err="1"/>
                  <a:t>eigenfunctions</a:t>
                </a:r>
                <a:r>
                  <a:rPr lang="it-IT" dirty="0"/>
                  <a:t> dello stadio e i contributi derivanti da orbite periodiche. A destra le orbite periodiche isolate. Tali orbite inducono fluttuazioni nell’altrimenti </a:t>
                </a:r>
                <a:r>
                  <a:rPr lang="it-IT" dirty="0" err="1"/>
                  <a:t>smooth</a:t>
                </a:r>
                <a:r>
                  <a:rPr lang="it-IT" dirty="0"/>
                  <a:t> background della densità degli stati. </a:t>
                </a:r>
                <a:r>
                  <a:rPr lang="it-IT" dirty="0" err="1"/>
                  <a:t>Gutzwiller</a:t>
                </a:r>
                <a:r>
                  <a:rPr lang="it-IT" dirty="0"/>
                  <a:t> ha enfatizzato l’estrazione di </a:t>
                </a:r>
                <a:r>
                  <a:rPr lang="it-IT" dirty="0" err="1"/>
                  <a:t>di</a:t>
                </a:r>
                <a:r>
                  <a:rPr lang="it-IT" dirty="0"/>
                  <a:t> autovalori di sistemi caotici usando orbite periodiche, come visto. Le </a:t>
                </a:r>
                <a:r>
                  <a:rPr lang="it-IT" dirty="0" err="1"/>
                  <a:t>scars</a:t>
                </a:r>
                <a:r>
                  <a:rPr lang="it-IT" dirty="0"/>
                  <a:t> sono prominenti intorno a orbite periodiche con largo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it-IT" dirty="0"/>
                  <a:t> che sarebbe il rapporto tra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=ℏ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(differenza di energia tra le bande)</a:t>
                </a:r>
                <a:r>
                  <a:rPr lang="it-IT" baseline="0" dirty="0"/>
                  <a:t> </a:t>
                </a:r>
                <a:r>
                  <a:rPr lang="it-IT" dirty="0"/>
                  <a:t>e la larghezza</a:t>
                </a:r>
                <a:r>
                  <a:rPr lang="it-IT" baseline="0" dirty="0"/>
                  <a:t> di banda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ℏ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i="1" dirty="0"/>
                  <a:t>Def: orbita periodica isolata tale per cui non esistono altre orbite periodiche nelle vicinanze, e tutte le orbite periodiche isolate nelle vicinanze convergono a quell’orbita nel limite di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→±∞</m:t>
                    </m:r>
                  </m:oMath>
                </a14:m>
                <a:r>
                  <a:rPr lang="it-IT" i="1" dirty="0"/>
                  <a:t> in questo caso parleremo di ciclo limite!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i="0" dirty="0"/>
                  <a:t>La frazione di stati «</a:t>
                </a:r>
                <a:r>
                  <a:rPr lang="it-IT" i="0" dirty="0" err="1"/>
                  <a:t>scarred</a:t>
                </a:r>
                <a:r>
                  <a:rPr lang="it-IT" i="0" dirty="0"/>
                  <a:t>» che circondano le orbite scala con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ℏ</m:t>
                    </m:r>
                  </m:oMath>
                </a14:m>
                <a:r>
                  <a:rPr lang="it-IT" i="0" dirty="0"/>
                  <a:t> e tende a zero nel limite semiclassico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ℏ→0</m:t>
                    </m:r>
                  </m:oMath>
                </a14:m>
                <a:r>
                  <a:rPr lang="it-IT" i="0" dirty="0"/>
                  <a:t>. Il meccanismo di creazione</a:t>
                </a:r>
                <a:r>
                  <a:rPr lang="it-IT" i="0" baseline="0" dirty="0"/>
                  <a:t> delle cicatrici non è ancora ben chiaro. Difatti molti studi sono in corso per comprendere ancora a fondo quali siano le orbite periodiche che le generino.</a:t>
                </a:r>
                <a:endParaRPr lang="it-IT" i="0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Sopra: stati localizzati (a), affetti da orbite periodiche, e caotici (b) (ergodici). La (a) riflette l’esistenza di orbite periodiche non isolate che rimbalzano perpendicolarmente sui lati piatti dello stadio, risultano dalla sovrapposizione di varie </a:t>
                </a:r>
                <a:r>
                  <a:rPr lang="it-IT" dirty="0" err="1"/>
                  <a:t>scars</a:t>
                </a:r>
                <a:r>
                  <a:rPr lang="it-IT" dirty="0"/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Sotto: 3 </a:t>
                </a:r>
                <a:r>
                  <a:rPr lang="it-IT" dirty="0" err="1"/>
                  <a:t>scarred</a:t>
                </a:r>
                <a:r>
                  <a:rPr lang="it-IT" dirty="0"/>
                  <a:t> </a:t>
                </a:r>
                <a:r>
                  <a:rPr lang="it-IT" dirty="0" err="1"/>
                  <a:t>eigenfunctions</a:t>
                </a:r>
                <a:r>
                  <a:rPr lang="it-IT" dirty="0"/>
                  <a:t> dello stadio e i contributi derivanti da orbite periodiche. A destra le orbite periodiche isolate. Tali orbite inducono fluttuazioni nell’altrimenti </a:t>
                </a:r>
                <a:r>
                  <a:rPr lang="it-IT" dirty="0" err="1"/>
                  <a:t>smooth</a:t>
                </a:r>
                <a:r>
                  <a:rPr lang="it-IT" dirty="0"/>
                  <a:t> background della densità degli stati. </a:t>
                </a:r>
                <a:r>
                  <a:rPr lang="it-IT" dirty="0" err="1"/>
                  <a:t>Gutzwiller</a:t>
                </a:r>
                <a:r>
                  <a:rPr lang="it-IT" dirty="0"/>
                  <a:t> ha enfatizzato l’estrazione di </a:t>
                </a:r>
                <a:r>
                  <a:rPr lang="it-IT" dirty="0" err="1"/>
                  <a:t>di</a:t>
                </a:r>
                <a:r>
                  <a:rPr lang="it-IT" dirty="0"/>
                  <a:t> autovalori di sistemi caotici usando orbite periodiche, come visto. Le </a:t>
                </a:r>
                <a:r>
                  <a:rPr lang="it-IT" dirty="0" err="1"/>
                  <a:t>scars</a:t>
                </a:r>
                <a:r>
                  <a:rPr lang="it-IT" dirty="0"/>
                  <a:t> sono prominenti intorno a orbite periodiche con largo </a:t>
                </a:r>
                <a:r>
                  <a:rPr lang="it-IT" b="0" i="0">
                    <a:latin typeface="Cambria Math" panose="02040503050406030204" pitchFamily="18" charset="0"/>
                  </a:rPr>
                  <a:t>𝜔/𝜆</a:t>
                </a:r>
                <a:r>
                  <a:rPr lang="it-IT" dirty="0"/>
                  <a:t> che sarebbe il rapporto tra </a:t>
                </a:r>
                <a:r>
                  <a:rPr lang="it-IT" b="0" i="0">
                    <a:latin typeface="Cambria Math" panose="02040503050406030204" pitchFamily="18" charset="0"/>
                  </a:rPr>
                  <a:t>𝛿𝐸=ℏ𝜔 </a:t>
                </a:r>
                <a:r>
                  <a:rPr lang="it-IT" dirty="0"/>
                  <a:t>(differenza di energia tra le bande)</a:t>
                </a:r>
                <a:r>
                  <a:rPr lang="it-IT" baseline="0" dirty="0"/>
                  <a:t> </a:t>
                </a:r>
                <a:r>
                  <a:rPr lang="it-IT" dirty="0"/>
                  <a:t>e la larghezza</a:t>
                </a:r>
                <a:r>
                  <a:rPr lang="it-IT" baseline="0" dirty="0"/>
                  <a:t> di banda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ℏ𝜆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i="1" dirty="0"/>
                  <a:t>Def: orbita periodica isolata tale per cui non esistono altre orbite periodiche nelle vicinanze, e tutte le orbite periodiche isolate nelle vicinanze convergono a quell’orbita nel limite di </a:t>
                </a:r>
                <a:r>
                  <a:rPr lang="it-IT" b="0" i="0">
                    <a:latin typeface="Cambria Math" panose="02040503050406030204" pitchFamily="18" charset="0"/>
                  </a:rPr>
                  <a:t>𝑡→±∞</a:t>
                </a:r>
                <a:r>
                  <a:rPr lang="it-IT" i="1" dirty="0"/>
                  <a:t> in questo caso parleremo di ciclo limite!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i="0" dirty="0"/>
                  <a:t>La frazione di stati «</a:t>
                </a:r>
                <a:r>
                  <a:rPr lang="it-IT" i="0" dirty="0" err="1"/>
                  <a:t>scarred</a:t>
                </a:r>
                <a:r>
                  <a:rPr lang="it-IT" i="0" dirty="0"/>
                  <a:t>» che circondano le orbite scala con </a:t>
                </a:r>
                <a:r>
                  <a:rPr lang="it-IT" b="0" i="0">
                    <a:latin typeface="Cambria Math" panose="02040503050406030204" pitchFamily="18" charset="0"/>
                  </a:rPr>
                  <a:t>ℏ</a:t>
                </a:r>
                <a:r>
                  <a:rPr lang="it-IT" i="0" dirty="0"/>
                  <a:t> e tende a zero nel limite semiclassico </a:t>
                </a:r>
                <a:r>
                  <a:rPr lang="it-IT" b="0" i="0">
                    <a:latin typeface="Cambria Math" panose="02040503050406030204" pitchFamily="18" charset="0"/>
                  </a:rPr>
                  <a:t>ℏ→0</a:t>
                </a:r>
                <a:r>
                  <a:rPr lang="it-IT" i="0" dirty="0"/>
                  <a:t>. Il meccanismo di creazione</a:t>
                </a:r>
                <a:r>
                  <a:rPr lang="it-IT" i="0" baseline="0" dirty="0"/>
                  <a:t> delle cicatrici non è ancora ben chiaro. Difatti molti studi sono in corso per comprendere ancora a fondo quali siano le orbite periodiche che le generino.</a:t>
                </a:r>
                <a:endParaRPr lang="it-IT" i="0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59911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Nel limite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ℏ→0</m:t>
                    </m:r>
                  </m:oMath>
                </a14:m>
                <a:r>
                  <a:rPr lang="it-IT" dirty="0"/>
                  <a:t> in questo </a:t>
                </a:r>
                <a:r>
                  <a:rPr lang="it-IT" dirty="0" err="1"/>
                  <a:t>ansatz</a:t>
                </a:r>
                <a:r>
                  <a:rPr lang="it-IT" dirty="0"/>
                  <a:t> la</a:t>
                </a:r>
                <a:r>
                  <a:rPr lang="it-IT" baseline="0" dirty="0"/>
                  <a:t> parte reale </a:t>
                </a:r>
                <a:r>
                  <a:rPr lang="it-IT" baseline="0" dirty="0" err="1"/>
                  <a:t>del’eq</a:t>
                </a:r>
                <a:r>
                  <a:rPr lang="it-IT" baseline="0" dirty="0"/>
                  <a:t>. Di </a:t>
                </a:r>
                <a:r>
                  <a:rPr lang="it-IT" baseline="0" dirty="0" err="1"/>
                  <a:t>Schroedinger</a:t>
                </a:r>
                <a:r>
                  <a:rPr lang="it-IT" baseline="0" dirty="0"/>
                  <a:t> corrisponde all’equazione </a:t>
                </a:r>
                <a:r>
                  <a:rPr lang="it-IT" baseline="0" dirty="0" err="1"/>
                  <a:t>dh</a:t>
                </a:r>
                <a:r>
                  <a:rPr lang="it-IT" baseline="0" dirty="0"/>
                  <a:t> H-J. Notiamo dunque che S azione classica, al </a:t>
                </a:r>
                <a:r>
                  <a:rPr lang="it-IT" baseline="0" dirty="0" err="1"/>
                  <a:t>leading</a:t>
                </a:r>
                <a:r>
                  <a:rPr lang="it-IT" baseline="0" dirty="0"/>
                  <a:t> order è identica alla fase dell’equazione d’onda.</a:t>
                </a:r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Nel limite </a:t>
                </a:r>
                <a:r>
                  <a:rPr lang="it-IT" b="0" i="0">
                    <a:latin typeface="Cambria Math" panose="02040503050406030204" pitchFamily="18" charset="0"/>
                  </a:rPr>
                  <a:t>ℏ→0</a:t>
                </a:r>
                <a:r>
                  <a:rPr lang="it-IT" dirty="0"/>
                  <a:t> in questo </a:t>
                </a:r>
                <a:r>
                  <a:rPr lang="it-IT" dirty="0" err="1"/>
                  <a:t>ansatz</a:t>
                </a:r>
                <a:r>
                  <a:rPr lang="it-IT" dirty="0"/>
                  <a:t> la</a:t>
                </a:r>
                <a:r>
                  <a:rPr lang="it-IT" baseline="0" dirty="0"/>
                  <a:t> parte reale </a:t>
                </a:r>
                <a:r>
                  <a:rPr lang="it-IT" baseline="0" dirty="0" err="1"/>
                  <a:t>del’eq</a:t>
                </a:r>
                <a:r>
                  <a:rPr lang="it-IT" baseline="0" dirty="0"/>
                  <a:t>. Di </a:t>
                </a:r>
                <a:r>
                  <a:rPr lang="it-IT" baseline="0" dirty="0" err="1"/>
                  <a:t>Schroedinger</a:t>
                </a:r>
                <a:r>
                  <a:rPr lang="it-IT" baseline="0" dirty="0"/>
                  <a:t> corrisponde all’equazione </a:t>
                </a:r>
                <a:r>
                  <a:rPr lang="it-IT" baseline="0" dirty="0" err="1"/>
                  <a:t>dh</a:t>
                </a:r>
                <a:r>
                  <a:rPr lang="it-IT" baseline="0" dirty="0"/>
                  <a:t> H-J. Notiamo dunque che S azione classica, al </a:t>
                </a:r>
                <a:r>
                  <a:rPr lang="it-IT" baseline="0" dirty="0" err="1"/>
                  <a:t>leading</a:t>
                </a:r>
                <a:r>
                  <a:rPr lang="it-IT" baseline="0" dirty="0"/>
                  <a:t> order è identica alla fase dell’equazione d’onda.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86036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tubo di flusso è generato da </a:t>
            </a:r>
            <a:r>
              <a:rPr lang="it-IT" b="1" dirty="0"/>
              <a:t>tutte </a:t>
            </a:r>
            <a:r>
              <a:rPr lang="it-IT" b="0" dirty="0"/>
              <a:t>le traiettorie che partono in r0 e finiscono in r1.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2321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H operatore lineare che agisce sulla funzione d’onda, H indipendente dal tempo in assenza di forze esterne. La prima </a:t>
                </a:r>
                <a:r>
                  <a:rPr lang="it-IT" dirty="0" err="1"/>
                  <a:t>eq</a:t>
                </a:r>
                <a:r>
                  <a:rPr lang="it-IT" dirty="0"/>
                  <a:t>. descrive l’evoluzione temporale di un dato sistema fisico e contiene info sullo spettro degli autovalori. Psi determina completamente lo stato di un sistema fisico a N particelle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Difficile definire il concetto di </a:t>
                </a:r>
                <a:r>
                  <a:rPr lang="it-IT" dirty="0" err="1"/>
                  <a:t>chaos</a:t>
                </a:r>
                <a:r>
                  <a:rPr lang="it-IT" dirty="0"/>
                  <a:t> in un QM system nel senso stretto dell’instabilità di </a:t>
                </a:r>
                <a:r>
                  <a:rPr lang="it-IT" dirty="0" err="1"/>
                  <a:t>Lyapunov</a:t>
                </a:r>
                <a:r>
                  <a:rPr lang="it-IT" dirty="0"/>
                  <a:t> (H è lineare, il </a:t>
                </a:r>
                <a:r>
                  <a:rPr lang="it-IT" dirty="0" err="1"/>
                  <a:t>chaos</a:t>
                </a:r>
                <a:r>
                  <a:rPr lang="it-IT" dirty="0"/>
                  <a:t> classico non lo è).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Essendo interessati allo spettro delle </a:t>
                </a:r>
                <a:r>
                  <a:rPr lang="it-IT" dirty="0" err="1"/>
                  <a:t>autoenergie</a:t>
                </a:r>
                <a:r>
                  <a:rPr lang="it-IT" dirty="0"/>
                  <a:t> del sistema, procediamo Fourier-</a:t>
                </a:r>
                <a:r>
                  <a:rPr lang="it-IT" dirty="0" err="1"/>
                  <a:t>trasformado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</m:acc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, ottenendo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̂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it-IT" dirty="0"/>
                  <a:t> </a:t>
                </a:r>
                <a:r>
                  <a:rPr lang="it-IT" b="1" dirty="0"/>
                  <a:t>propagatore</a:t>
                </a:r>
                <a:r>
                  <a:rPr lang="it-IT" b="1" baseline="0" dirty="0"/>
                  <a:t> nello spazio delle energie.</a:t>
                </a:r>
                <a:r>
                  <a:rPr lang="it-IT" b="0" baseline="0" dirty="0"/>
                  <a:t> Epsilon assicura la convergenza dell’integrale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baseline="0" dirty="0"/>
                  <a:t>La funzione di Green </a:t>
                </a:r>
                <a:r>
                  <a:rPr lang="it-IT" b="1" baseline="0" dirty="0"/>
                  <a:t>propaga </a:t>
                </a:r>
                <a:r>
                  <a:rPr lang="it-IT" b="0" baseline="0" dirty="0"/>
                  <a:t> lo stato iniziale avanti nel tempo, dalla funzione di Green </a:t>
                </a:r>
                <a:r>
                  <a:rPr lang="it-IT" b="1" baseline="0" dirty="0"/>
                  <a:t>calcolo gli osservabili</a:t>
                </a:r>
                <a:r>
                  <a:rPr lang="it-IT" b="0" baseline="0" dirty="0"/>
                  <a:t>, come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𝜌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H operatore lineare che agisce sulla funzione d’onda, H indipendente dal tempo in assenza di forze esterne. La prima </a:t>
                </a:r>
                <a:r>
                  <a:rPr lang="it-IT" dirty="0" err="1"/>
                  <a:t>eq</a:t>
                </a:r>
                <a:r>
                  <a:rPr lang="it-IT" dirty="0"/>
                  <a:t>. descrive l’evoluzione temporale di un dato sistema fisico e contiene info sullo spettro degli autovalori. Psi determina completamente lo stato di un sistema fisico a N particelle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Difficile definire il concetto di </a:t>
                </a:r>
                <a:r>
                  <a:rPr lang="it-IT" dirty="0" err="1"/>
                  <a:t>chaos</a:t>
                </a:r>
                <a:r>
                  <a:rPr lang="it-IT" dirty="0"/>
                  <a:t> in un QM system nel senso stretto dell’instabilità di </a:t>
                </a:r>
                <a:r>
                  <a:rPr lang="it-IT" dirty="0" err="1"/>
                  <a:t>Lyapunov</a:t>
                </a:r>
                <a:r>
                  <a:rPr lang="it-IT" dirty="0"/>
                  <a:t> (H è lineare, il </a:t>
                </a:r>
                <a:r>
                  <a:rPr lang="it-IT" dirty="0" err="1"/>
                  <a:t>chaos</a:t>
                </a:r>
                <a:r>
                  <a:rPr lang="it-IT" dirty="0"/>
                  <a:t> classico non lo è).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Essendo interessati allo spettro delle </a:t>
                </a:r>
                <a:r>
                  <a:rPr lang="it-IT" dirty="0" err="1"/>
                  <a:t>autoenergie</a:t>
                </a:r>
                <a:r>
                  <a:rPr lang="it-IT" dirty="0"/>
                  <a:t> del sistema, procediamo Fourier-</a:t>
                </a:r>
                <a:r>
                  <a:rPr lang="it-IT" dirty="0" err="1"/>
                  <a:t>trasformado</a:t>
                </a:r>
                <a:r>
                  <a:rPr lang="it-IT" dirty="0"/>
                  <a:t> </a:t>
                </a:r>
                <a:r>
                  <a:rPr lang="it-IT" b="0" i="0">
                    <a:latin typeface="Cambria Math" panose="02040503050406030204" pitchFamily="18" charset="0"/>
                  </a:rPr>
                  <a:t>𝑈 ̂</a:t>
                </a:r>
                <a:r>
                  <a:rPr lang="it-IT" b="0" i="0" dirty="0">
                    <a:latin typeface="Cambria Math" panose="02040503050406030204" pitchFamily="18" charset="0"/>
                  </a:rPr>
                  <a:t>(𝑡)</a:t>
                </a:r>
                <a:r>
                  <a:rPr lang="it-IT" dirty="0"/>
                  <a:t>, ottenendo </a:t>
                </a:r>
                <a:r>
                  <a:rPr lang="it-IT" b="0" i="0">
                    <a:latin typeface="Cambria Math" panose="02040503050406030204" pitchFamily="18" charset="0"/>
                  </a:rPr>
                  <a:t>(𝐸+𝑖𝜖−𝐻 ̂ )^(−1)</a:t>
                </a:r>
                <a:r>
                  <a:rPr lang="it-IT" dirty="0"/>
                  <a:t> </a:t>
                </a:r>
                <a:r>
                  <a:rPr lang="it-IT" b="1" dirty="0"/>
                  <a:t>propagatore</a:t>
                </a:r>
                <a:r>
                  <a:rPr lang="it-IT" b="1" baseline="0" dirty="0"/>
                  <a:t> nello spazio delle energie.</a:t>
                </a:r>
                <a:r>
                  <a:rPr lang="it-IT" b="0" baseline="0" dirty="0"/>
                  <a:t> Epsilon assicura la convergenza dell’integrale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baseline="0" dirty="0"/>
                  <a:t>La funzione di Green </a:t>
                </a:r>
                <a:r>
                  <a:rPr lang="it-IT" b="1" baseline="0" dirty="0"/>
                  <a:t>propaga </a:t>
                </a:r>
                <a:r>
                  <a:rPr lang="it-IT" b="0" baseline="0" dirty="0"/>
                  <a:t> lo stato iniziale avanti nel tempo, dalla funzione di Green </a:t>
                </a:r>
                <a:r>
                  <a:rPr lang="it-IT" b="1" baseline="0" dirty="0"/>
                  <a:t>calcolo gli osservabili</a:t>
                </a:r>
                <a:r>
                  <a:rPr lang="it-IT" b="0" baseline="0" dirty="0"/>
                  <a:t>, come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𝜌(𝐸)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78551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0,1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orientate perpendicolarmente</a:t>
                </a:r>
                <a:r>
                  <a:rPr lang="it-IT" baseline="0" dirty="0"/>
                  <a:t> alla traiettoria</a:t>
                </a:r>
              </a:p>
              <a:p>
                <a14:m>
                  <m:oMath xmlns:m="http://schemas.openxmlformats.org/officeDocument/2006/math">
                    <m:r>
                      <a:rPr lang="it-IT" sz="1800" b="0" i="1" baseline="0" smtClean="0">
                        <a:latin typeface="Cambria Math" panose="02040503050406030204" pitchFamily="18" charset="0"/>
                      </a:rPr>
                      <m:t>𝛿</m:t>
                    </m:r>
                    <m:sSub>
                      <m:sSubPr>
                        <m:ctrlPr>
                          <a:rPr lang="it-IT" sz="1800" b="0" i="1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baseline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it-IT" sz="1800" b="0" i="1" baseline="0" smtClean="0">
                            <a:latin typeface="Cambria Math" panose="02040503050406030204" pitchFamily="18" charset="0"/>
                          </a:rPr>
                          <m:t>0,1</m:t>
                        </m:r>
                      </m:sub>
                    </m:sSub>
                    <m:r>
                      <a:rPr lang="it-IT" sz="1800" b="0" i="1" baseline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800" baseline="0" dirty="0"/>
                  <a:t>sono elementi di volume </a:t>
                </a:r>
              </a:p>
              <a:p>
                <a:r>
                  <a:rPr lang="it-IT" sz="1800" baseline="0" dirty="0"/>
                  <a:t>So che la funzione generatrice al </a:t>
                </a:r>
                <a:r>
                  <a:rPr lang="it-IT" sz="1800" baseline="0" dirty="0" err="1"/>
                  <a:t>leading</a:t>
                </a:r>
                <a:r>
                  <a:rPr lang="it-IT" sz="1800" baseline="0" dirty="0"/>
                  <a:t> order è </a:t>
                </a:r>
                <a14:m>
                  <m:oMath xmlns:m="http://schemas.openxmlformats.org/officeDocument/2006/math">
                    <m:r>
                      <a:rPr lang="it-IT" sz="1800" b="0" i="1" baseline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it-IT" sz="1800" b="0" i="1" baseline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1800" b="0" i="1" baseline="0" smtClean="0">
                        <a:latin typeface="Cambria Math" panose="02040503050406030204" pitchFamily="18" charset="0"/>
                      </a:rPr>
                      <m:t>𝜉</m:t>
                    </m:r>
                  </m:oMath>
                </a14:m>
                <a:r>
                  <a:rPr lang="it-IT" sz="1800" baseline="0" dirty="0"/>
                  <a:t> con </a:t>
                </a:r>
                <a14:m>
                  <m:oMath xmlns:m="http://schemas.openxmlformats.org/officeDocument/2006/math">
                    <m:r>
                      <a:rPr lang="it-IT" sz="1800" b="0" i="1" baseline="0" smtClean="0">
                        <a:latin typeface="Cambria Math" panose="02040503050406030204" pitchFamily="18" charset="0"/>
                      </a:rPr>
                      <m:t>𝜉</m:t>
                    </m:r>
                    <m:r>
                      <a:rPr lang="it-IT" sz="1800" b="0" i="1" baseline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800" baseline="0" dirty="0"/>
                  <a:t> fase reale dell’</a:t>
                </a:r>
                <a:r>
                  <a:rPr lang="it-IT" sz="1800" baseline="0" dirty="0" err="1"/>
                  <a:t>ansatz</a:t>
                </a:r>
                <a:r>
                  <a:rPr lang="it-IT" sz="1800" baseline="0" dirty="0"/>
                  <a:t> sulla funzione d’onda.</a:t>
                </a:r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b="0" i="0">
                    <a:latin typeface="Cambria Math" panose="02040503050406030204" pitchFamily="18" charset="0"/>
                  </a:rPr>
                  <a:t>𝛿𝐹_0,1  </a:t>
                </a:r>
                <a:r>
                  <a:rPr lang="it-IT" dirty="0"/>
                  <a:t>orientate perpendicolarmente</a:t>
                </a:r>
                <a:r>
                  <a:rPr lang="it-IT" baseline="0" dirty="0"/>
                  <a:t> alla traiettoria</a:t>
                </a:r>
              </a:p>
              <a:p>
                <a:r>
                  <a:rPr lang="it-IT" sz="1800" b="0" i="0" baseline="0">
                    <a:latin typeface="Cambria Math" panose="02040503050406030204" pitchFamily="18" charset="0"/>
                  </a:rPr>
                  <a:t>𝛿𝑉_0,1  </a:t>
                </a:r>
                <a:r>
                  <a:rPr lang="it-IT" sz="1800" baseline="0" dirty="0"/>
                  <a:t>sono elementi di volume </a:t>
                </a:r>
              </a:p>
              <a:p>
                <a:r>
                  <a:rPr lang="it-IT" sz="1800" baseline="0" dirty="0"/>
                  <a:t>So che la funzione generatrice al </a:t>
                </a:r>
                <a:r>
                  <a:rPr lang="it-IT" sz="1800" baseline="0" dirty="0" err="1"/>
                  <a:t>leading</a:t>
                </a:r>
                <a:r>
                  <a:rPr lang="it-IT" sz="1800" baseline="0" dirty="0"/>
                  <a:t> order è </a:t>
                </a:r>
                <a:r>
                  <a:rPr lang="it-IT" sz="1800" b="0" i="0" baseline="0">
                    <a:latin typeface="Cambria Math" panose="02040503050406030204" pitchFamily="18" charset="0"/>
                  </a:rPr>
                  <a:t>𝑆=𝜉</a:t>
                </a:r>
                <a:r>
                  <a:rPr lang="it-IT" sz="1800" baseline="0" dirty="0"/>
                  <a:t> con </a:t>
                </a:r>
                <a:r>
                  <a:rPr lang="it-IT" sz="1800" b="0" i="0" baseline="0">
                    <a:latin typeface="Cambria Math" panose="02040503050406030204" pitchFamily="18" charset="0"/>
                  </a:rPr>
                  <a:t>𝜉 </a:t>
                </a:r>
                <a:r>
                  <a:rPr lang="it-IT" sz="1800" baseline="0" dirty="0"/>
                  <a:t> fase reale dell’</a:t>
                </a:r>
                <a:r>
                  <a:rPr lang="it-IT" sz="1800" baseline="0" dirty="0" err="1"/>
                  <a:t>ansatz</a:t>
                </a:r>
                <a:r>
                  <a:rPr lang="it-IT" sz="1800" baseline="0" dirty="0"/>
                  <a:t> sulla funzione d’onda.</a:t>
                </a:r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54822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Ad un punto fissato x0, (in figura</a:t>
                </a:r>
                <a:r>
                  <a:rPr lang="it-IT" baseline="0" dirty="0"/>
                  <a:t> un H.O in 1D) </a:t>
                </a:r>
                <a:r>
                  <a:rPr lang="it-IT" dirty="0"/>
                  <a:t>il momento di un oscillatore armonico può assumere due differenti valori: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=±</m:t>
                    </m:r>
                    <m:rad>
                      <m:radPr>
                        <m:deg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rad>
                  </m:oMath>
                </a14:m>
                <a:r>
                  <a:rPr lang="it-IT" dirty="0"/>
                  <a:t>. Per un x0 fissato,</a:t>
                </a:r>
                <a:r>
                  <a:rPr lang="it-IT" baseline="0" dirty="0"/>
                  <a:t> ovvero, esistono due rami di S(</a:t>
                </a:r>
                <a:r>
                  <a:rPr lang="it-IT" b="1" baseline="0" dirty="0" err="1"/>
                  <a:t>r,I</a:t>
                </a:r>
                <a:r>
                  <a:rPr lang="it-IT" b="1" baseline="0" dirty="0"/>
                  <a:t>).</a:t>
                </a:r>
              </a:p>
              <a:p>
                <a:r>
                  <a:rPr lang="it-IT" b="0" dirty="0" err="1"/>
                  <a:t>Maslov</a:t>
                </a:r>
                <a:r>
                  <a:rPr lang="it-IT" b="0" dirty="0"/>
                  <a:t> </a:t>
                </a:r>
                <a:r>
                  <a:rPr lang="it-IT" b="0" dirty="0" err="1"/>
                  <a:t>indices</a:t>
                </a:r>
                <a:r>
                  <a:rPr lang="it-IT" b="0" dirty="0"/>
                  <a:t>= comportamento del sistema nei punti di inversione.</a:t>
                </a:r>
              </a:p>
              <a:p>
                <a:r>
                  <a:rPr lang="it-IT" b="0" dirty="0"/>
                  <a:t>L’espressione data per la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𝜓</m:t>
                    </m:r>
                  </m:oMath>
                </a14:m>
                <a:r>
                  <a:rPr lang="it-IT" b="0" dirty="0"/>
                  <a:t> corrisponde alla somma</a:t>
                </a:r>
                <a:r>
                  <a:rPr lang="it-IT" b="0" baseline="0" dirty="0"/>
                  <a:t> su tutti i possibili rami di S, e l’indice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it-IT" b="0" dirty="0"/>
                  <a:t> tiene conto dell’inversione dell’orbita.</a:t>
                </a:r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Ad un punto fissato x0, (in figura</a:t>
                </a:r>
                <a:r>
                  <a:rPr lang="it-IT" baseline="0" dirty="0"/>
                  <a:t> un H.O in 1D) </a:t>
                </a:r>
                <a:r>
                  <a:rPr lang="it-IT" dirty="0"/>
                  <a:t>il momento di un oscillatore armonico può assumere due differenti valori: </a:t>
                </a:r>
                <a:r>
                  <a:rPr lang="it-IT" b="0" i="0">
                    <a:latin typeface="Cambria Math" panose="02040503050406030204" pitchFamily="18" charset="0"/>
                  </a:rPr>
                  <a:t>𝑝=±√(2𝑚(𝐸−𝑉))</a:t>
                </a:r>
                <a:r>
                  <a:rPr lang="it-IT" dirty="0"/>
                  <a:t>. Per un x0 fissato,</a:t>
                </a:r>
                <a:r>
                  <a:rPr lang="it-IT" baseline="0" dirty="0"/>
                  <a:t> ovvero, esistono due rami di S(</a:t>
                </a:r>
                <a:r>
                  <a:rPr lang="it-IT" b="1" baseline="0" dirty="0" err="1"/>
                  <a:t>r,I</a:t>
                </a:r>
                <a:r>
                  <a:rPr lang="it-IT" b="1" baseline="0" dirty="0"/>
                  <a:t>).</a:t>
                </a:r>
              </a:p>
              <a:p>
                <a:r>
                  <a:rPr lang="it-IT" b="0" dirty="0" err="1"/>
                  <a:t>Maslov</a:t>
                </a:r>
                <a:r>
                  <a:rPr lang="it-IT" b="0" dirty="0"/>
                  <a:t> </a:t>
                </a:r>
                <a:r>
                  <a:rPr lang="it-IT" b="0" dirty="0" err="1"/>
                  <a:t>indices</a:t>
                </a:r>
                <a:r>
                  <a:rPr lang="it-IT" b="0" dirty="0"/>
                  <a:t>= comportamento del sistema nei punti di inversione.</a:t>
                </a:r>
              </a:p>
              <a:p>
                <a:r>
                  <a:rPr lang="it-IT" b="0" dirty="0"/>
                  <a:t>L’espressione data per la </a:t>
                </a:r>
                <a:r>
                  <a:rPr lang="it-IT" b="0" i="0">
                    <a:latin typeface="Cambria Math" panose="02040503050406030204" pitchFamily="18" charset="0"/>
                  </a:rPr>
                  <a:t>𝜓</a:t>
                </a:r>
                <a:r>
                  <a:rPr lang="it-IT" b="0" dirty="0"/>
                  <a:t> corrisponde alla somma</a:t>
                </a:r>
                <a:r>
                  <a:rPr lang="it-IT" b="0" baseline="0" dirty="0"/>
                  <a:t> su tutti i possibili rami di S, e l’indice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𝜇</a:t>
                </a:r>
                <a:r>
                  <a:rPr lang="it-IT" b="0" dirty="0"/>
                  <a:t> tiene conto dell’inversione dell’orbita.</a:t>
                </a:r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351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Per calcolare le </a:t>
                </a:r>
                <a:r>
                  <a:rPr lang="it-IT" dirty="0" err="1"/>
                  <a:t>ampiezzedi</a:t>
                </a:r>
                <a:r>
                  <a:rPr lang="it-IT" dirty="0"/>
                  <a:t> transizione in QM abbiamo bisogno di esprimere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</m:acc>
                    <m:d>
                      <m:d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it-IT" dirty="0"/>
                  <a:t> in</a:t>
                </a:r>
                <a:r>
                  <a:rPr lang="it-IT" baseline="0" dirty="0"/>
                  <a:t> una rappresentazione nello spazio delle posizioni.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Passo  da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it-IT" dirty="0"/>
                  <a:t> per poi fare il </a:t>
                </a:r>
                <a:r>
                  <a:rPr lang="it-IT" dirty="0" err="1"/>
                  <a:t>lim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⟨"/>
                        <m:endChr m:val="|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</m:d>
                    <m:acc>
                      <m:accPr>
                        <m:chr m:val="̂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</m:acc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d>
                      <m:dPr>
                        <m:begChr m:val="|"/>
                        <m:endChr m:val="⟩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⟨"/>
                        <m:endChr m:val="|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</m:d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ℏ</m:t>
                            </m:r>
                          </m:den>
                        </m:f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𝛿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acc>
                          <m:accPr>
                            <m:chr m:val="̂"/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e>
                        </m:acc>
                      </m:sup>
                    </m:sSup>
                    <m:d>
                      <m:dPr>
                        <m:begChr m:val="|"/>
                        <m:endChr m:val="⟩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e>
                    </m:d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it-IT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it-IT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ℏ</m:t>
                            </m:r>
                          </m:den>
                        </m:f>
                        <m:r>
                          <a:rPr lang="it-IT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𝛿</m:t>
                        </m:r>
                        <m:r>
                          <a:rPr lang="it-IT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𝑉</m:t>
                            </m:r>
                          </m:e>
                        </m:acc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it-IT" b="1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𝒓</m:t>
                            </m:r>
                            <m:r>
                              <a:rPr lang="it-IT" b="1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e>
                        </m:d>
                      </m:sup>
                    </m:sSup>
                  </m:oMath>
                </a14:m>
                <a:r>
                  <a:rPr lang="it-IT" dirty="0"/>
                  <a:t> V la portiamo fuori poiché è</a:t>
                </a:r>
                <a:r>
                  <a:rPr lang="it-IT" baseline="0" dirty="0"/>
                  <a:t> sicuramente diagonale nella rappresentazione delle posizioni</a:t>
                </a:r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Per calcolare le </a:t>
                </a:r>
                <a:r>
                  <a:rPr lang="it-IT" dirty="0" err="1"/>
                  <a:t>ampiezzedi</a:t>
                </a:r>
                <a:r>
                  <a:rPr lang="it-IT" dirty="0"/>
                  <a:t> transizione in QM abbiamo bisogno di esprimere </a:t>
                </a:r>
                <a:r>
                  <a:rPr lang="it-IT" b="0" i="0">
                    <a:latin typeface="Cambria Math" panose="02040503050406030204" pitchFamily="18" charset="0"/>
                  </a:rPr>
                  <a:t>𝑈 ̂</a:t>
                </a:r>
                <a:r>
                  <a:rPr lang="it-IT" b="0" i="0" dirty="0">
                    <a:latin typeface="Cambria Math" panose="02040503050406030204" pitchFamily="18" charset="0"/>
                  </a:rPr>
                  <a:t>(𝑡)</a:t>
                </a:r>
                <a:r>
                  <a:rPr lang="it-IT" dirty="0"/>
                  <a:t> in</a:t>
                </a:r>
                <a:r>
                  <a:rPr lang="it-IT" baseline="0" dirty="0"/>
                  <a:t> una rappresentazione nello spazio delle posizioni.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Passo  da </a:t>
                </a:r>
                <a:r>
                  <a:rPr lang="it-IT" b="0" i="0">
                    <a:latin typeface="Cambria Math" panose="02040503050406030204" pitchFamily="18" charset="0"/>
                  </a:rPr>
                  <a:t>𝑡→𝛿𝑡</a:t>
                </a:r>
                <a:r>
                  <a:rPr lang="it-IT" dirty="0"/>
                  <a:t> per poi fare il </a:t>
                </a:r>
                <a:r>
                  <a:rPr lang="it-IT" dirty="0" err="1"/>
                  <a:t>lim</a:t>
                </a:r>
                <a:r>
                  <a:rPr lang="it-IT" dirty="0"/>
                  <a:t> </a:t>
                </a:r>
                <a:r>
                  <a:rPr lang="it-IT" b="0" i="0">
                    <a:latin typeface="Cambria Math" panose="02040503050406030204" pitchFamily="18" charset="0"/>
                  </a:rPr>
                  <a:t>𝛿𝑡→0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⟨</a:t>
                </a:r>
                <a:r>
                  <a:rPr lang="it-IT" b="1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𝒓</a:t>
                </a: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| 𝑈 ̂(𝑡)|</a:t>
                </a:r>
                <a:r>
                  <a:rPr lang="it-IT" b="1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𝒓′</a:t>
                </a: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⟩=⟨</a:t>
                </a:r>
                <a:r>
                  <a:rPr lang="it-IT" b="1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𝒓</a:t>
                </a: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| 𝑒^(−𝑖/ℏ 𝛿𝑡𝑇 ̂ ) |</a:t>
                </a:r>
                <a:r>
                  <a:rPr lang="it-IT" b="1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𝒓′</a:t>
                </a: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⟩ </a:t>
                </a:r>
                <a:r>
                  <a:rPr lang="it-IT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𝑒^(−𝑖/ℏ 𝛿𝑡</a:t>
                </a: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𝑉 ̂(</a:t>
                </a:r>
                <a:r>
                  <a:rPr lang="it-IT" b="1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𝒓′</a:t>
                </a: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) )</a:t>
                </a:r>
                <a:r>
                  <a:rPr lang="it-IT" dirty="0"/>
                  <a:t> V la portiamo fuori poiché è</a:t>
                </a:r>
                <a:r>
                  <a:rPr lang="it-IT" baseline="0" dirty="0"/>
                  <a:t> sicuramente diagonale nella rappresentazione delle posizioni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4655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den>
                    </m:f>
                  </m:oMath>
                </a14:m>
                <a:r>
                  <a:rPr lang="it-IT" dirty="0"/>
                  <a:t> per ogni segmento di un certo cammino (?) d molto più grande di t-t0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Notiamo che vale: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ra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±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func>
                  </m:oMath>
                </a14:m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Proprietà di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 </m:t>
                    </m:r>
                  </m:oMath>
                </a14:m>
                <a:endParaRPr lang="it-IT" b="0" dirty="0">
                  <a:ea typeface="Cambria Math" panose="02040503050406030204" pitchFamily="18" charset="0"/>
                </a:endParaRP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it-IT" dirty="0"/>
                  <a:t>     1.  </a:t>
                </a:r>
                <a:r>
                  <a:rPr lang="it-IT" dirty="0" err="1"/>
                  <a:t>excange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1" i="1" smtClean="0">
                        <a:latin typeface="Cambria Math" panose="02040503050406030204" pitchFamily="18" charset="0"/>
                      </a:rPr>
                      <m:t>𝒓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𝒓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it-IT" b="1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it-IT" dirty="0"/>
                  <a:t>     2.  versione simmetrizzata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ℒ</m:t>
                        </m:r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1" i="1" smtClean="0">
                                <a:latin typeface="Cambria Math" panose="02040503050406030204" pitchFamily="18" charset="0"/>
                              </a:rPr>
                              <m:t>𝒓</m:t>
                            </m:r>
                            <m:r>
                              <a:rPr lang="it-IT" b="1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f>
                              <m:fPr>
                                <m:ctrlP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  <m:t>𝒓</m:t>
                                </m:r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it-IT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1" i="1" smtClean="0">
                                        <a:latin typeface="Cambria Math" panose="02040503050406030204" pitchFamily="18" charset="0"/>
                                      </a:rPr>
                                      <m:t>𝒓</m:t>
                                    </m:r>
                                  </m:e>
                                  <m:sup>
                                    <m:r>
                                      <a:rPr lang="it-IT" b="1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  <m:t>𝜹</m:t>
                                </m:r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den>
                            </m:f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ℒ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′,</m:t>
                        </m:r>
                        <m:f>
                          <m:fPr>
                            <m:ctrlPr>
                              <a:rPr lang="it-IT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b="1" i="1" smtClean="0">
                                <a:latin typeface="Cambria Math" panose="02040503050406030204" pitchFamily="18" charset="0"/>
                              </a:rPr>
                              <m:t>𝒓</m:t>
                            </m:r>
                            <m:r>
                              <a:rPr lang="it-IT" b="1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  <m:t>𝒓</m:t>
                                </m:r>
                              </m:e>
                              <m:sup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num>
                          <m:den>
                            <m:r>
                              <a:rPr lang="it-IT" b="1" i="1" smtClean="0">
                                <a:latin typeface="Cambria Math" panose="02040503050406030204" pitchFamily="18" charset="0"/>
                              </a:rPr>
                              <m:t>𝜹</m:t>
                            </m:r>
                            <m:r>
                              <a:rPr lang="it-IT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den>
                        </m:f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it-IT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it-IT" dirty="0"/>
                  <a:t>     3. proprietà di composizione </a:t>
                </a:r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0" i="0">
                    <a:latin typeface="Cambria Math" panose="02040503050406030204" pitchFamily="18" charset="0"/>
                  </a:rPr>
                  <a:t>𝛿𝑡=(𝑡−𝑡_0)/𝑑</a:t>
                </a:r>
                <a:r>
                  <a:rPr lang="it-IT" dirty="0"/>
                  <a:t> per ogni segmento di un certo cammino (?) d molto più grande di t-t0</a:t>
                </a:r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12233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Cammini non classici sono quelli in cui il sistema classico non si realizza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termine delta t quadro non dà problemi nel </a:t>
                </a:r>
                <a:r>
                  <a:rPr lang="it-IT" dirty="0" err="1"/>
                  <a:t>lim</a:t>
                </a:r>
                <a:r>
                  <a:rPr lang="it-IT" dirty="0"/>
                  <a:t> N </a:t>
                </a:r>
                <a:r>
                  <a:rPr lang="it-IT" dirty="0" err="1"/>
                  <a:t>infty</a:t>
                </a:r>
                <a:r>
                  <a:rPr lang="it-IT" dirty="0"/>
                  <a:t> (per la formula di Trotter)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</a:t>
                </a:r>
                <a:r>
                  <a:rPr lang="it-IT" dirty="0" err="1"/>
                  <a:t>path</a:t>
                </a:r>
                <a:r>
                  <a:rPr lang="it-IT" dirty="0"/>
                  <a:t> </a:t>
                </a:r>
                <a:r>
                  <a:rPr lang="it-IT" dirty="0" err="1"/>
                  <a:t>integral</a:t>
                </a:r>
                <a:r>
                  <a:rPr lang="it-IT" dirty="0"/>
                  <a:t> scritto è dominato nel limite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ℏ→0</m:t>
                    </m:r>
                  </m:oMath>
                </a14:m>
                <a:r>
                  <a:rPr lang="it-IT" dirty="0"/>
                  <a:t> dai</a:t>
                </a:r>
                <a:r>
                  <a:rPr lang="it-IT" baseline="0" dirty="0"/>
                  <a:t> cammini critici dove l’azione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=∫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ℒ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𝑑𝑡</m:t>
                    </m:r>
                  </m:oMath>
                </a14:m>
                <a:r>
                  <a:rPr lang="it-IT" baseline="0" dirty="0"/>
                  <a:t> si annulla (cammini che minimizzano l’azione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1" baseline="0" dirty="0"/>
                  <a:t>Lemma di R-L</a:t>
                </a:r>
                <a:r>
                  <a:rPr lang="it-IT" baseline="0" dirty="0"/>
                  <a:t>: </a:t>
                </a:r>
                <a:r>
                  <a:rPr lang="it-IT" i="1" baseline="0" dirty="0"/>
                  <a:t>la trasformata di Fourier o Laplace di una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integrabile </a:t>
                </a:r>
                <a:r>
                  <a:rPr lang="it-IT" dirty="0" err="1"/>
                  <a:t>t.c</a:t>
                </a:r>
                <a:r>
                  <a:rPr lang="it-IT" dirty="0"/>
                  <a:t>. </a:t>
                </a:r>
                <a14:m>
                  <m:oMath xmlns:m="http://schemas.openxmlformats.org/officeDocument/2006/math">
                    <m:nary>
                      <m:naryPr>
                        <m:subHide m:val="on"/>
                        <m:sup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d>
                          <m:dPr>
                            <m:begChr m:val="|"/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&lt;∞</m:t>
                        </m:r>
                      </m:e>
                    </m:nary>
                  </m:oMath>
                </a14:m>
                <a:r>
                  <a:rPr lang="it-IT" dirty="0"/>
                  <a:t> va a 0 all’infinito</a:t>
                </a:r>
                <a:r>
                  <a:rPr lang="it-IT" baseline="0" dirty="0"/>
                  <a:t>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it-IT" b="0" i="1" baseline="0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it-IT" b="0" i="0" baseline="0" smtClean="0">
                                    <a:latin typeface="Cambria Math" panose="02040503050406030204" pitchFamily="18" charset="0"/>
                                  </a:rPr>
                                  <m:t>exp</m:t>
                                </m:r>
                              </m:fName>
                              <m:e>
                                <m:r>
                                  <a:rPr lang="it-IT" b="0" i="1" baseline="0" smtClean="0">
                                    <a:latin typeface="Cambria Math" panose="02040503050406030204" pitchFamily="18" charset="0"/>
                                  </a:rPr>
                                  <m:t>𝑖𝑛𝑡</m:t>
                                </m:r>
                              </m:e>
                            </m:func>
                          </m:e>
                        </m:d>
                      </m:e>
                      <m:sub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ℤ</m:t>
                        </m:r>
                      </m:sub>
                    </m:sSub>
                  </m:oMath>
                </a14:m>
                <a:r>
                  <a:rPr lang="it-IT" dirty="0"/>
                  <a:t> è una base dello spazio di Hilbert delle funzioni a quadrato sommabili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Cammini non classici sono quelli in cui il sistema classico non si realizza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termine delta t quadro non dà problemi nel </a:t>
                </a:r>
                <a:r>
                  <a:rPr lang="it-IT" dirty="0" err="1"/>
                  <a:t>lim</a:t>
                </a:r>
                <a:r>
                  <a:rPr lang="it-IT" dirty="0"/>
                  <a:t> N </a:t>
                </a:r>
                <a:r>
                  <a:rPr lang="it-IT" dirty="0" err="1"/>
                  <a:t>infty</a:t>
                </a:r>
                <a:r>
                  <a:rPr lang="it-IT" dirty="0"/>
                  <a:t> (per la formula di Trotter)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</a:t>
                </a:r>
                <a:r>
                  <a:rPr lang="it-IT" dirty="0" err="1"/>
                  <a:t>path</a:t>
                </a:r>
                <a:r>
                  <a:rPr lang="it-IT" dirty="0"/>
                  <a:t> </a:t>
                </a:r>
                <a:r>
                  <a:rPr lang="it-IT" dirty="0" err="1"/>
                  <a:t>integral</a:t>
                </a:r>
                <a:r>
                  <a:rPr lang="it-IT" dirty="0"/>
                  <a:t> scritto è dominato nel limite </a:t>
                </a:r>
                <a:r>
                  <a:rPr lang="it-IT" b="0" i="0">
                    <a:latin typeface="Cambria Math" panose="02040503050406030204" pitchFamily="18" charset="0"/>
                  </a:rPr>
                  <a:t>ℏ→0</a:t>
                </a:r>
                <a:r>
                  <a:rPr lang="it-IT" dirty="0"/>
                  <a:t> dai</a:t>
                </a:r>
                <a:r>
                  <a:rPr lang="it-IT" baseline="0" dirty="0"/>
                  <a:t> cammini critici dove l’azione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𝑆=∫ℒ𝑑𝑡</a:t>
                </a:r>
                <a:r>
                  <a:rPr lang="it-IT" baseline="0" dirty="0"/>
                  <a:t> si annulla (cammini che minimizzano l’azione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1" baseline="0" dirty="0"/>
                  <a:t>Lemma di R-L</a:t>
                </a:r>
                <a:r>
                  <a:rPr lang="it-IT" baseline="0" dirty="0"/>
                  <a:t>: </a:t>
                </a:r>
                <a:r>
                  <a:rPr lang="it-IT" i="1" baseline="0" dirty="0"/>
                  <a:t>la trasformata di Fourier o Laplace di una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𝑓 </a:t>
                </a:r>
                <a:r>
                  <a:rPr lang="it-IT" dirty="0"/>
                  <a:t>integrabile </a:t>
                </a:r>
                <a:r>
                  <a:rPr lang="it-IT" dirty="0" err="1"/>
                  <a:t>t.c</a:t>
                </a:r>
                <a:r>
                  <a:rPr lang="it-IT" dirty="0"/>
                  <a:t>. </a:t>
                </a:r>
                <a:r>
                  <a:rPr lang="it-IT" b="0" i="0">
                    <a:latin typeface="Cambria Math" panose="02040503050406030204" pitchFamily="18" charset="0"/>
                  </a:rPr>
                  <a:t>∫▒〖|𝑓|𝑑𝑥&lt;∞〗</a:t>
                </a:r>
                <a:r>
                  <a:rPr lang="it-IT" dirty="0"/>
                  <a:t> va a 0 all’infinito</a:t>
                </a:r>
                <a:r>
                  <a:rPr lang="it-IT" baseline="0" dirty="0"/>
                  <a:t>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→{exp⁡𝑖𝑛𝑡 }_(𝑛∈ℤ)</a:t>
                </a:r>
                <a:r>
                  <a:rPr lang="it-IT" dirty="0"/>
                  <a:t> è una base dello spazio di Hilbert delle funzioni a quadrato sommabili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700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Xnu radici isolate di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 cammini fisici sono solo quelli che estremizzano la funzione principale di Hamilton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ℏ</m:t>
                            </m:r>
                          </m:den>
                        </m:f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𝑣𝑎𝑟𝑖𝑎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lentamente</a:t>
                </a:r>
                <a:r>
                  <a:rPr lang="it-IT" baseline="0" dirty="0"/>
                  <a:t> nelle vicinanze dei punti estremali e rapidamente lontano da essi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aseline="0" dirty="0"/>
                  <a:t>Il </a:t>
                </a:r>
                <a:r>
                  <a:rPr lang="it-IT" baseline="0" dirty="0" err="1"/>
                  <a:t>det</a:t>
                </a:r>
                <a:r>
                  <a:rPr lang="it-IT" baseline="0" dirty="0"/>
                  <a:t> viene fuori dalla valutazione al secondo ordine di Taylor della funzione f(x) nell’integrale, mentre al primo ordine è zero per </a:t>
                </a:r>
                <a:r>
                  <a:rPr lang="it-IT" baseline="0" dirty="0" err="1"/>
                  <a:t>def</a:t>
                </a:r>
                <a:r>
                  <a:rPr lang="it-IT" baseline="0" dirty="0"/>
                  <a:t>. e all’ordine </a:t>
                </a:r>
                <a:r>
                  <a:rPr lang="it-IT" baseline="0" dirty="0" err="1"/>
                  <a:t>leading</a:t>
                </a:r>
                <a:r>
                  <a:rPr lang="it-IT" baseline="0" dirty="0"/>
                  <a:t>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𝜈</m:t>
                        </m:r>
                      </m:sub>
                    </m:sSub>
                  </m:oMath>
                </a14:m>
                <a:r>
                  <a:rPr lang="it-IT" dirty="0"/>
                  <a:t> è costante.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In una dimensione il </a:t>
                </a:r>
                <a:r>
                  <a:rPr lang="it-IT" dirty="0" err="1"/>
                  <a:t>det</a:t>
                </a:r>
                <a:r>
                  <a:rPr lang="it-IT" dirty="0"/>
                  <a:t> è semplicemente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′′</m:t>
                            </m:r>
                          </m:sup>
                        </m:sSup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𝜈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it-IT" dirty="0"/>
                  <a:t> mentre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𝜈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sgn</m:t>
                        </m:r>
                      </m:fName>
                      <m:e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′′(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𝜈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it-IT" b="0" i="1" smtClean="0">
                        <a:latin typeface="Cambria Math" panose="02040503050406030204" pitchFamily="18" charset="0"/>
                      </a:rPr>
                      <m:t>)=</m:t>
                    </m:r>
                    <m:d>
                      <m:dPr>
                        <m:begChr m:val="{"/>
                        <m:endChr m:val="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    :</m:t>
                            </m:r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′′</m:t>
                                </m:r>
                              </m:sup>
                            </m:s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&gt;0</m:t>
                            </m:r>
                          </m:e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−1     :</m:t>
                            </m:r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′′</m:t>
                                </m:r>
                              </m:sup>
                            </m:s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&lt;0</m:t>
                            </m:r>
                          </m:e>
                        </m:eqArr>
                      </m:e>
                    </m:d>
                  </m:oMath>
                </a14:m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Il propagatore di Van </a:t>
                </a:r>
                <a:r>
                  <a:rPr lang="it-IT" dirty="0" err="1"/>
                  <a:t>Vleck</a:t>
                </a:r>
                <a:r>
                  <a:rPr lang="it-IT" dirty="0"/>
                  <a:t> è un approssimante semiclassico per l’operatore unitario di evoluzione temporale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</m:acc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nella rappresentazione delle coordinate. Esso esprime l’ampiezza d</a:t>
                </a:r>
                <a:r>
                  <a:rPr lang="it-IT" baseline="0" dirty="0"/>
                  <a:t>i transizione </a:t>
                </a:r>
                <a14:m>
                  <m:oMath xmlns:m="http://schemas.openxmlformats.org/officeDocument/2006/math"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⟨</m:t>
                    </m:r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begChr m:val="|"/>
                        <m:endChr m:val="|"/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</m:acc>
                        <m:d>
                          <m:dPr>
                            <m:ctrlP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baseline="0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sSup>
                      <m:sSupPr>
                        <m:ctrlPr>
                          <a:rPr lang="it-IT" b="0" i="1" baseline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p>
                        <m:r>
                          <a:rPr lang="it-IT" b="0" i="1" baseline="0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it-IT" b="0" i="1" baseline="0" smtClean="0">
                        <a:latin typeface="Cambria Math" panose="02040503050406030204" pitchFamily="18" charset="0"/>
                      </a:rPr>
                      <m:t>⟩</m:t>
                    </m:r>
                  </m:oMath>
                </a14:m>
                <a:r>
                  <a:rPr lang="it-IT" dirty="0"/>
                  <a:t> in termini dell’azione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dei cammini classici da q’ a q durante un time </a:t>
                </a:r>
                <a:r>
                  <a:rPr lang="it-IT" dirty="0" err="1"/>
                  <a:t>span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it-IT" b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Quello che dobbiamo fare è trovare i punti critici di </a:t>
                </a:r>
                <a14:m>
                  <m:oMath xmlns:m="http://schemas.openxmlformats.org/officeDocument/2006/math">
                    <m:nary>
                      <m:naryPr>
                        <m:subHide m:val="on"/>
                        <m:sup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ℒ</m:t>
                        </m:r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acc>
                              <m:accPr>
                                <m:chr m:val="̇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</m:acc>
                          </m:e>
                        </m:d>
                      </m:e>
                    </m:nary>
                    <m:r>
                      <a:rPr lang="it-IT" b="0" i="1" smtClean="0">
                        <a:latin typeface="Cambria Math" panose="02040503050406030204" pitchFamily="18" charset="0"/>
                      </a:rPr>
                      <m:t>𝑑𝑡</m:t>
                    </m:r>
                  </m:oMath>
                </a14:m>
                <a:endParaRPr lang="it-IT" b="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Xnu radici isolate di </a:t>
                </a:r>
                <a:r>
                  <a:rPr lang="it-IT" b="0" i="0">
                    <a:latin typeface="Cambria Math" panose="02040503050406030204" pitchFamily="18" charset="0"/>
                  </a:rPr>
                  <a:t>∇𝑓</a:t>
                </a:r>
                <a:endParaRPr lang="it-IT" dirty="0"/>
              </a:p>
              <a:p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40279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L’indice di </a:t>
                </a:r>
                <a:r>
                  <a:rPr lang="it-IT" dirty="0" err="1"/>
                  <a:t>maslov</a:t>
                </a:r>
                <a:r>
                  <a:rPr lang="it-IT" dirty="0"/>
                  <a:t> «cura» il problema del cambio di segno del determinante quando la traiettoria attraversa dei punti coniugati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L’indice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𝜈</m:t>
                        </m:r>
                      </m:sub>
                    </m:sSub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è il numero di autovalori negativi della matrice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det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r>
                  <a:rPr lang="it-IT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che è il numero di punti coniugati 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lungo la traiettoria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𝒒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𝜈</m:t>
                        </m:r>
                      </m:sub>
                    </m:sSub>
                  </m:oMath>
                </a14:m>
                <a:endParaRPr lang="it-IT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Somma su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𝜈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distingue i cammini classici.</a:t>
                </a:r>
                <a:r>
                  <a:rPr lang="it-IT" baseline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 cammini classici estremizzano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baseline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0" i="1" baseline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baseline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𝜈</m:t>
                        </m:r>
                      </m:sub>
                    </m:sSub>
                  </m:oMath>
                </a14:m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1" dirty="0"/>
                  <a:t>Figura a dx: </a:t>
                </a:r>
                <a:r>
                  <a:rPr lang="it-IT" b="0" dirty="0"/>
                  <a:t>spazio delle fasi dell’OA (sistema integrabile), per ogni valore x=x0 possiamo osservare due diversi rami di S( traiettoria in avanti e indietro. A x0 fissato il momento di un oscillatore armonico può assumere valori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1,2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=±</m:t>
                    </m:r>
                    <m:rad>
                      <m:radPr>
                        <m:deg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rad>
                  </m:oMath>
                </a14:m>
                <a:r>
                  <a:rPr lang="it-IT" b="1" dirty="0"/>
                  <a:t> (vedi appendice A.</a:t>
                </a:r>
                <a:r>
                  <a:rPr lang="it-IT" b="1" baseline="0" dirty="0"/>
                  <a:t> 2)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1" baseline="0" dirty="0"/>
                  <a:t>Figura a </a:t>
                </a:r>
                <a:r>
                  <a:rPr lang="it-IT" b="1" baseline="0" dirty="0" err="1"/>
                  <a:t>sx</a:t>
                </a:r>
                <a:r>
                  <a:rPr lang="it-IT" b="1" baseline="0" dirty="0"/>
                  <a:t>: </a:t>
                </a:r>
                <a:r>
                  <a:rPr lang="it-IT" b="0" baseline="0" dirty="0"/>
                  <a:t>proiezione di alcune traiettorie dallo s. delle fasi a quello delle configurazioni, i punti di fuoco (punti coniugati) corrispondono ai </a:t>
                </a:r>
                <a:r>
                  <a:rPr lang="it-IT" b="0" baseline="0" dirty="0" err="1"/>
                  <a:t>turning</a:t>
                </a:r>
                <a:r>
                  <a:rPr lang="it-IT" b="0" baseline="0" dirty="0"/>
                  <a:t> point della figura a dx, dove la matrice determinante del propagatore diventa singolare</a:t>
                </a:r>
                <a:endParaRPr lang="it-IT" b="1" dirty="0"/>
              </a:p>
            </p:txBody>
          </p:sp>
        </mc:Choice>
        <mc:Fallback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/>
                  <a:t>L’indice di </a:t>
                </a:r>
                <a:r>
                  <a:rPr lang="it-IT" dirty="0" err="1"/>
                  <a:t>maslov</a:t>
                </a:r>
                <a:r>
                  <a:rPr lang="it-IT" dirty="0"/>
                  <a:t> «cura» il problema del cambio di segno del determinante quando la traiettoria attraversa dei punti coniugati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L’indice </a:t>
                </a: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𝜇_𝜈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è il numero di autovalori negativi della matrice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det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r>
                  <a:rPr lang="it-IT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che è il numero di punti coniugati 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lungo la traiettoria </a:t>
                </a:r>
                <a:r>
                  <a:rPr lang="it-IT" b="1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𝒒_</a:t>
                </a: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𝜈</a:t>
                </a:r>
                <a:endParaRPr lang="it-IT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Somma su </a:t>
                </a:r>
                <a:r>
                  <a:rPr lang="it-IT" b="0" i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𝜈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distingue i cammini classici.</a:t>
                </a:r>
                <a:r>
                  <a:rPr lang="it-IT" baseline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 cammini classici estremizzano </a:t>
                </a:r>
                <a:r>
                  <a:rPr lang="it-IT" b="0" i="0" baseline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𝑅_𝜈</a:t>
                </a:r>
                <a:endParaRPr lang="it-IT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1" dirty="0"/>
                  <a:t>Figura a dx: </a:t>
                </a:r>
                <a:r>
                  <a:rPr lang="it-IT" b="0" dirty="0"/>
                  <a:t>spazio delle fasi dell’OA (sistema integrabile), per ogni valore x=x0 possiamo osservare due diversi rami di S( traiettoria in avanti e indietro. A x0 fissato il momento di un oscillatore armonico può assumere valori </a:t>
                </a:r>
                <a:r>
                  <a:rPr lang="it-IT" b="0" i="0">
                    <a:latin typeface="Cambria Math" panose="02040503050406030204" pitchFamily="18" charset="0"/>
                  </a:rPr>
                  <a:t>𝑝_1,2=±√(2𝑚(𝐸−𝑉))</a:t>
                </a:r>
                <a:r>
                  <a:rPr lang="it-IT" b="1" dirty="0"/>
                  <a:t> (vedi appendice A.</a:t>
                </a:r>
                <a:r>
                  <a:rPr lang="it-IT" b="1" baseline="0" dirty="0"/>
                  <a:t> 2)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it-IT" b="1" baseline="0" dirty="0"/>
                  <a:t>Figura a </a:t>
                </a:r>
                <a:r>
                  <a:rPr lang="it-IT" b="1" baseline="0" dirty="0" err="1"/>
                  <a:t>sx</a:t>
                </a:r>
                <a:r>
                  <a:rPr lang="it-IT" b="1" baseline="0" dirty="0"/>
                  <a:t>: </a:t>
                </a:r>
                <a:r>
                  <a:rPr lang="it-IT" b="0" baseline="0" dirty="0"/>
                  <a:t>proiezione di alcune traiettorie dallo s. delle fasi a quello delle configurazioni, i punti di fuoco (punti coniugati) corrispondono ai </a:t>
                </a:r>
                <a:r>
                  <a:rPr lang="it-IT" b="0" baseline="0" dirty="0" err="1"/>
                  <a:t>turning</a:t>
                </a:r>
                <a:r>
                  <a:rPr lang="it-IT" b="0" baseline="0" dirty="0"/>
                  <a:t> point della figura a dx, dove la matrice determinante del propagatore diventa singolare</a:t>
                </a:r>
                <a:endParaRPr lang="it-IT" b="1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1049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l’uso del propagatore di van </a:t>
            </a:r>
            <a:r>
              <a:rPr lang="it-IT" dirty="0" err="1"/>
              <a:t>vleck</a:t>
            </a:r>
            <a:r>
              <a:rPr lang="it-IT" dirty="0"/>
              <a:t> e della funzione di green ritardata possiamo costruire finalmente la f. di green semiclassica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C52E1-59FF-4534-B81A-7003799CABC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7794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25EA-A6BA-44F2-8196-B523A75B8600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474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8CA7A-83C2-43D0-BFD8-6C777ED6D12E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77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D3B61-78EC-4A1B-8059-A42804F6B5B5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760607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FC5F-3AC6-4F59-A5CB-3DD9527C620A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450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73BF-A4E8-489C-B68F-658B294BF20B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418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F231-F9B5-487C-B9BF-F3BF44D7C6B7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675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553F6-C69C-44BE-BFAC-3F6681117443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81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55B23-FDBF-467F-B1A1-B84100EB130E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586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E1-59A4-4F09-BD60-B9E2F2460C2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593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102F963-F754-4BE7-96C4-0DD59258DB0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84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C41E-02BC-47C4-8DED-E0347B2B6503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62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15D3B61-78EC-4A1B-8059-A42804F6B5B5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862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0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0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testo, tessuto&#10;&#10;Descrizione generata automaticamente">
            <a:extLst>
              <a:ext uri="{FF2B5EF4-FFF2-40B4-BE49-F238E27FC236}">
                <a16:creationId xmlns:a16="http://schemas.microsoft.com/office/drawing/2014/main" id="{81B5798F-0DB5-4633-8107-167D2AC812A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821992" y="33090"/>
            <a:ext cx="8223081" cy="6201804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72DB787A-E5AA-4DF9-A4AA-F6BE092EC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1"/>
            <a:ext cx="10058400" cy="1531487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Introduzione al Quantum Chaos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C56F44-9378-496E-BDA9-A65B80FE41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2379216"/>
            <a:ext cx="10058400" cy="1049784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Candidato: Alfonso manieri</a:t>
            </a:r>
          </a:p>
          <a:p>
            <a:r>
              <a:rPr lang="it-IT" dirty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Data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12/05/93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B1221B6-1DB6-4072-A643-64898D78F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3DA39A-61E6-4559-8C4D-FE07DBA8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C96E0C6-0694-4607-9AC4-5BB92FD2A03F}"/>
              </a:ext>
            </a:extLst>
          </p:cNvPr>
          <p:cNvSpPr txBox="1"/>
          <p:nvPr/>
        </p:nvSpPr>
        <p:spPr>
          <a:xfrm>
            <a:off x="1148520" y="3913446"/>
            <a:ext cx="940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Elaborato per la prova d’esame di Sistemi Complessi</a:t>
            </a:r>
          </a:p>
        </p:txBody>
      </p:sp>
    </p:spTree>
    <p:extLst>
      <p:ext uri="{BB962C8B-B14F-4D97-AF65-F5344CB8AC3E}">
        <p14:creationId xmlns:p14="http://schemas.microsoft.com/office/powerpoint/2010/main" val="604977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9754FC4E-2409-4400-9762-699E307E6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5F5859ED-27FD-4C32-B6E0-0A36F330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960C0EC4-FD03-4BE5-A0D8-6F9D3BDC16A6}"/>
                  </a:ext>
                </a:extLst>
              </p:cNvPr>
              <p:cNvSpPr txBox="1"/>
              <p:nvPr/>
            </p:nvSpPr>
            <p:spPr>
              <a:xfrm flipH="1">
                <a:off x="130560" y="117932"/>
                <a:ext cx="11973456" cy="69345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1.5 Funzione di Green semiclassica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𝐺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𝐺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𝐾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</m: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𝜖</m:t>
                                  </m:r>
                                </m:e>
                              </m:d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𝑑𝑡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→−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nary>
                        <m:naryPr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rad>
                            <m:radPr>
                              <m:deg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𝜈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𝒓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ra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𝜈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𝐸𝑡</m:t>
                                  </m:r>
                                </m:e>
                              </m:d>
                            </m:sup>
                          </m:sSup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𝜈</m:t>
                                  </m:r>
                                </m:sub>
                              </m:sSub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𝑑𝑡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Dove ora abbiamo per le orbite classiche l’azione (da minimizzare):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𝐸𝑡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</m:sub>
                      </m:sSub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≡</m:t>
                      </m:r>
                      <m:nary>
                        <m:naryPr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p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𝒒</m:t>
                                  </m:r>
                                </m:e>
                              </m:acc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→ 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𝐸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Possiamo riscrivere la matrice del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prefattore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come: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det</m:t>
                          </m:r>
                        </m:fName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𝜈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  <m:sSup>
                                    <m:sSupPr>
                                      <m:ctrlPr>
                                        <a:rPr lang="it-IT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</m:e>
                                    <m:sup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it-IT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</m:e>
                                    <m:sup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</m:func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</m:sSup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det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f>
                                      <m:f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𝜕</m:t>
                                            </m:r>
                                          </m:e>
                                          <m:sup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  <m:sSub>
                                          <m:sSub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𝑆</m:t>
                                            </m:r>
                                          </m:e>
                                          <m:sub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𝜈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𝜕</m:t>
                                        </m:r>
                                        <m:r>
                                          <a:rPr lang="it-IT" b="1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𝒓</m:t>
                                        </m:r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𝜕</m:t>
                                        </m:r>
                                        <m:r>
                                          <a:rPr lang="it-IT" b="1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𝒓</m:t>
                                        </m:r>
                                        <m:r>
                                          <a:rPr lang="it-IT" b="1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′</m:t>
                                        </m:r>
                                      </m:den>
                                    </m:f>
                                  </m:e>
                                  <m:e>
                                    <m:f>
                                      <m:fPr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𝜕</m:t>
                                            </m:r>
                                          </m:e>
                                          <m:sup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  <m:sSub>
                                          <m:sSubPr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𝑆</m:t>
                                            </m:r>
                                          </m:e>
                                          <m:sub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𝜈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𝜕</m:t>
                                        </m:r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𝐸</m:t>
                                        </m:r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𝜕</m:t>
                                        </m:r>
                                        <m:r>
                                          <a:rPr lang="it-IT" b="1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𝒓</m:t>
                                        </m:r>
                                        <m:r>
                                          <a:rPr lang="it-IT" b="1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′</m:t>
                                        </m:r>
                                      </m:den>
                                    </m:f>
                                  </m:e>
                                </m:mr>
                                <m:mr>
                                  <m:e>
                                    <m:f>
                                      <m:fPr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𝜕</m:t>
                                            </m:r>
                                          </m:e>
                                          <m:sup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  <m:sSub>
                                          <m:sSubPr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𝑆</m:t>
                                            </m:r>
                                          </m:e>
                                          <m:sub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𝜈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𝜕</m:t>
                                        </m:r>
                                        <m:r>
                                          <a:rPr lang="it-IT" b="1" i="1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𝒓</m:t>
                                        </m:r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𝜕</m:t>
                                        </m:r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𝐸</m:t>
                                        </m:r>
                                      </m:den>
                                    </m:f>
                                  </m:e>
                                  <m:e>
                                    <m:f>
                                      <m:fPr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𝜕</m:t>
                                            </m:r>
                                          </m:e>
                                          <m:sup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  <m:sSub>
                                          <m:sSubPr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𝑆</m:t>
                                            </m:r>
                                          </m:e>
                                          <m:sub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𝜈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sSup>
                                          <m:sSup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𝜕</m:t>
                                            </m:r>
                                          </m:e>
                                          <m:sup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𝐸</m:t>
                                        </m:r>
                                      </m:den>
                                    </m:f>
                                  </m:e>
                                </m:mr>
                              </m: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sup>
                          </m:sSup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Tale determinante caratterizza le proprietà di stabilità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𝜈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-esimo cammino classico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𝜈</m:t>
                                </m:r>
                              </m:sup>
                            </m:sSubSup>
                          </m:e>
                        </m:d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,…,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b>
                    </m:sSub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Si potrebbe definire un esponente di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Lyapunov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come: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den>
                          </m:f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log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𝜈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func>
                    </m:oMath>
                  </m:oMathPara>
                </a14:m>
                <a:endParaRPr lang="it-IT" b="0" i="0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it-IT" b="0" i="0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𝑆𝐶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𝜋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</m:e>
                                  </m:d>
                                </m:e>
                                <m:sup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p>
                              </m:sSup>
                            </m:den>
                          </m:f>
                          <m:rad>
                            <m:radPr>
                              <m:deg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𝜈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p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𝐸</m:t>
                                      </m:r>
                                    </m:e>
                                  </m:d>
                                </m:e>
                              </m:d>
                            </m:e>
                          </m:ra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𝜈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</m:e>
                                    <m:sup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𝜈</m:t>
                                  </m:r>
                                </m:sub>
                              </m:sSub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      </m:t>
                          </m:r>
                        </m:e>
                      </m:nary>
                    </m:oMath>
                  </m:oMathPara>
                </a14:m>
                <a:endParaRPr lang="it-IT" b="0" i="0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⁡</m:t>
                      </m:r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960C0EC4-FD03-4BE5-A0D8-6F9D3BDC16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30560" y="117932"/>
                <a:ext cx="11973456" cy="6934591"/>
              </a:xfrm>
              <a:prstGeom prst="rect">
                <a:avLst/>
              </a:prstGeom>
              <a:blipFill>
                <a:blip r:embed="rId3"/>
                <a:stretch>
                  <a:fillRect l="-662" t="-5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6100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9754FC4E-2409-4400-9762-699E307E6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5F5859ED-27FD-4C32-B6E0-0A36F330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960C0EC4-FD03-4BE5-A0D8-6F9D3BDC16A6}"/>
                  </a:ext>
                </a:extLst>
              </p:cNvPr>
              <p:cNvSpPr txBox="1"/>
              <p:nvPr/>
            </p:nvSpPr>
            <p:spPr>
              <a:xfrm flipH="1">
                <a:off x="194112" y="33090"/>
                <a:ext cx="11997887" cy="76790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</m:sup>
                      </m:sSup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4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sgn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𝜈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𝜈</m:t>
                                  </m:r>
                                </m:sub>
                              </m:sSub>
                            </m:sup>
                          </m:sSup>
                        </m:e>
                      </m:ra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   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≔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begChr m:val="{"/>
                          <m:endChr m:val="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𝑠𝑒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&lt;0</m:t>
                              </m:r>
                            </m:e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𝑠𝑒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&gt;0</m:t>
                              </m:r>
                            </m:e>
                          </m:eqAr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𝑞𝑢𝑎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𝑠𝑒𝑟𝑣𝑜𝑛𝑜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𝑐𝑜𝑚𝑚𝑒𝑛𝑡𝑖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!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1.6 </a:t>
                </a:r>
                <a:r>
                  <a:rPr lang="it-IT" sz="22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Gutzwiller’s</a:t>
                </a:r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Trace Formula</a:t>
                </a:r>
              </a:p>
              <a:p>
                <a:endParaRPr lang="it-IT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Utile per il calcolo dello spettro e per le fluttuazioni spettrali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L’idea è dividere la densità degli stati come: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𝜌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𝜌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𝑓𝑙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Ricordiamo che vale: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𝜌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ℑ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Tr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𝐺</m:t>
                              </m:r>
                            </m:e>
                          </m:ac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ℑ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𝑟</m:t>
                          </m:r>
                          <m: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</m:nary>
                          <m:d>
                            <m:dPr>
                              <m:begChr m:val="|"/>
                              <m:endChr m:val="⟩"/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</m:d>
                          <m:d>
                            <m:dPr>
                              <m:begChr m:val="⟨"/>
                              <m:endChr m:val="|"/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</m:d>
                          <m:acc>
                            <m:accPr>
                              <m:chr m:val="̂"/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𝐺</m:t>
                              </m:r>
                            </m:e>
                          </m:acc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e>
                          </m:d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ℑ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it-IT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</m:nary>
                      <m:acc>
                        <m:accPr>
                          <m:chr m:val="̂"/>
                          <m:ctrlPr>
                            <a:rPr lang="it-IT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𝐺</m:t>
                          </m:r>
                        </m:e>
                      </m:acc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la parte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smooth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vale l’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approx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Di Thomas-Fermi: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𝜌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sup>
                          </m:sSup>
                        </m:den>
                      </m:f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𝒑</m:t>
                          </m:r>
                        </m:e>
                      </m:nary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𝛿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𝑐𝑙𝑎𝑠𝑠</m:t>
                              </m:r>
                            </m:sub>
                          </m:sSub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960C0EC4-FD03-4BE5-A0D8-6F9D3BDC16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94112" y="33090"/>
                <a:ext cx="11997887" cy="7679025"/>
              </a:xfrm>
              <a:prstGeom prst="rect">
                <a:avLst/>
              </a:prstGeom>
              <a:blipFill>
                <a:blip r:embed="rId3"/>
                <a:stretch>
                  <a:fillRect l="-6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magine 5">
            <a:extLst>
              <a:ext uri="{FF2B5EF4-FFF2-40B4-BE49-F238E27FC236}">
                <a16:creationId xmlns:a16="http://schemas.microsoft.com/office/drawing/2014/main" id="{8C8A1995-8367-428F-A302-28F77DC9B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9558" y="2708003"/>
            <a:ext cx="4706122" cy="164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050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03F4EBBE-A2C0-4E74-8FF9-3A328AC4B35C}"/>
                  </a:ext>
                </a:extLst>
              </p:cNvPr>
              <p:cNvSpPr txBox="1"/>
              <p:nvPr/>
            </p:nvSpPr>
            <p:spPr>
              <a:xfrm flipH="1">
                <a:off x="0" y="127358"/>
                <a:ext cx="12191999" cy="62364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𝑓𝑙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ℑ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𝜋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</m:e>
                                  </m:d>
                                </m:e>
                                <m:sup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p>
                              </m:sSup>
                            </m:den>
                          </m:f>
                        </m:e>
                      </m:nary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</m:nary>
                      <m:rad>
                        <m:radPr>
                          <m:deg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𝜈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e>
                              </m:d>
                            </m:e>
                          </m:d>
                        </m:e>
                      </m:rad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    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con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it-IT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𝐫</m:t>
                      </m:r>
                      <m:r>
                        <a:rPr lang="it-IT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1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𝐫</m:t>
                          </m:r>
                        </m:e>
                        <m:sup>
                          <m:r>
                            <a:rPr lang="it-IT" b="1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 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traiettorie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chiuse</m:t>
                      </m:r>
                    </m:oMath>
                  </m:oMathPara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La condizione di stazionarietà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it-I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𝜈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𝟎</m:t>
                              </m:r>
                            </m:sub>
                          </m:sSub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"/>
                                  <m:endChr m:val="|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𝑆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𝜈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b>
                              <m:r>
                                <a:rPr lang="it-IT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′=</m:t>
                              </m:r>
                              <m:sSub>
                                <m:sSubPr>
                                  <m:ctrlPr>
                                    <a:rPr lang="it-IT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b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"/>
                                  <m:endChr m:val="|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𝑆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𝜈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b>
                              <m:r>
                                <a:rPr lang="it-IT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′=</m:t>
                              </m:r>
                              <m:sSub>
                                <m:sSubPr>
                                  <m:ctrlPr>
                                    <a:rPr lang="it-IT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b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𝒑</m:t>
                          </m:r>
                        </m:e>
                        <m:sup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𝒑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0</m:t>
                      </m:r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Ci dice che i maggiori contributi vengono da orbite chiuse periodiche, ovvero quelle per cui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𝒑</m:t>
                        </m:r>
                      </m:e>
                      <m:sup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𝒑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    </m:t>
                    </m:r>
                    <m:sSup>
                      <m:sSup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𝒒</m:t>
                        </m:r>
                      </m:e>
                      <m:sup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𝒒</m:t>
                    </m:r>
                  </m:oMath>
                </a14:m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 ovvero i punti iniziale e finale (n-esima iterata) nello spazio delle fasi coincidono.</a:t>
                </a: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Operando una decomposizione del tipo </a:t>
                </a:r>
                <a14:m>
                  <m:oMath xmlns:m="http://schemas.openxmlformats.org/officeDocument/2006/math"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𝒓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∥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it-IT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𝒓</m:t>
                            </m:r>
                          </m:e>
                          <m:sub>
                            <m:r>
                              <a:rPr lang="it-IT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⊥</m:t>
                            </m:r>
                          </m:sub>
                        </m:sSub>
                      </m:e>
                    </m:d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→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𝒓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𝑑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∥</m:t>
                        </m:r>
                      </m:sub>
                    </m:sSub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⊥</m:t>
                        </m:r>
                      </m:sub>
                    </m:sSub>
                  </m:oMath>
                </a14:m>
                <a:endParaRPr lang="it-IT" b="1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Sviluppando l’azione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𝜈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′,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𝜈</m:t>
                        </m:r>
                      </m:sub>
                    </m:sSub>
                    <m:d>
                      <m:d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𝜕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𝜕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den>
                    </m:f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it-IT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it-IT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𝒓</m:t>
                            </m:r>
                          </m:e>
                          <m:sup>
                            <m:r>
                              <a:rPr lang="it-IT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𝜕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𝜕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𝜕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den>
                    </m:f>
                    <m:sSup>
                      <m:sSup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it-IT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𝒓</m:t>
                                </m:r>
                              </m:e>
                              <m:sup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it-IT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it-IT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𝒓</m:t>
                            </m:r>
                          </m:e>
                        </m:d>
                      </m:e>
                      <m:sup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di cui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𝜕</m:t>
                        </m:r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𝜕</m:t>
                        </m:r>
                        <m:r>
                          <a:rPr lang="it-IT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den>
                    </m:f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  <m:r>
                      <a:rPr lang="it-IT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it-IT" b="0" i="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e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su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performiamo</m:t>
                      </m:r>
                      <m:r>
                        <a:rPr lang="it-IT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un</m:t>
                      </m:r>
                      <m:r>
                        <a:rPr lang="it-IT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integrale</m:t>
                      </m:r>
                      <m:r>
                        <a:rPr lang="it-IT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Gaussiano</m:t>
                      </m:r>
                      <m:r>
                        <a:rPr lang="it-IT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it-IT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ottenendo</m:t>
                      </m:r>
                    </m:oMath>
                  </m:oMathPara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e>
                          </m:d>
                        </m:e>
                      </m:ra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→</m:t>
                      </m:r>
                      <m:rad>
                        <m:radPr>
                          <m:deg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𝜈</m:t>
                                  </m:r>
                                </m:sub>
                              </m:sSub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𝑆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(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𝐸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</m:den>
                                  </m:f>
                                </m:e>
                              </m:d>
                            </m:den>
                          </m:f>
                        </m:e>
                      </m:rad>
                    </m:oMath>
                  </m:oMathPara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Ora: </a:t>
                </a:r>
                <a:endParaRPr lang="it-IT" b="0" i="1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𝐻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den>
                          </m:f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𝐸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𝐻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den>
                          </m:f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</m:d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da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cui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mPr>
                        <m:mr>
                          <m:e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𝜕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𝐻</m:t>
                                </m:r>
                              </m:num>
                              <m:den>
                                <m:r>
                                  <m:rPr>
                                    <m:brk m:alnAt="7"/>
                                  </m:r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𝜕</m:t>
                                </m:r>
                                <m:r>
                                  <m:rPr>
                                    <m:brk m:alnAt="7"/>
                                  </m:rPr>
                                  <a:rPr lang="it-IT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𝒑</m:t>
                                </m:r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den>
                            </m:f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𝜕</m:t>
                                </m:r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𝒑</m:t>
                                </m:r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num>
                              <m:den>
                                <m:r>
                                  <m:rPr>
                                    <m:brk m:alnAt="7"/>
                                  </m:r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𝜕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𝐸</m:t>
                                </m:r>
                              </m:den>
                            </m:f>
                            <m:r>
                              <m:rPr>
                                <m:brk m:alnAt="7"/>
                              </m:r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e>
                        </m:mr>
                        <m:mr>
                          <m:e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𝜕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𝐻</m:t>
                                </m:r>
                              </m:num>
                              <m:den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𝜕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𝑝</m:t>
                                </m:r>
                              </m:den>
                            </m:f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𝜕</m:t>
                                </m:r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𝒑</m:t>
                                </m:r>
                              </m:num>
                              <m:den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𝜕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𝐸</m:t>
                                </m:r>
                              </m:den>
                            </m:f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e>
                        </m:mr>
                      </m:m>
                      <m:limLow>
                        <m:limLow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groupChr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→</m:t>
                              </m:r>
                            </m:e>
                          </m:groupChr>
                        </m:e>
                        <m:lim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𝐻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𝒑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acc>
                            <m:accPr>
                              <m:chr m:val="̇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</m:acc>
                        </m:lim>
                      </m:limLow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𝑆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acc>
                            <m:accPr>
                              <m:chr m:val="̇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</m:acc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        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𝑆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den>
                      </m:f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acc>
                            <m:accPr>
                              <m:chr m:val="̇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</m:acc>
                        </m:den>
                      </m:f>
                    </m:oMath>
                  </m:oMathPara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it-IT" b="1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03F4EBBE-A2C0-4E74-8FF9-3A328AC4B3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0" y="127358"/>
                <a:ext cx="12191999" cy="6236451"/>
              </a:xfrm>
              <a:prstGeom prst="rect">
                <a:avLst/>
              </a:prstGeom>
              <a:blipFill>
                <a:blip r:embed="rId2"/>
                <a:stretch>
                  <a:fillRect l="-4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C9158D6-2D40-40EB-94F8-922E721D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F10798D-0F7A-4631-99DE-AC06E1EA7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02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03F4EBBE-A2C0-4E74-8FF9-3A328AC4B35C}"/>
                  </a:ext>
                </a:extLst>
              </p:cNvPr>
              <p:cNvSpPr txBox="1"/>
              <p:nvPr/>
            </p:nvSpPr>
            <p:spPr>
              <a:xfrm flipH="1">
                <a:off x="362162" y="257453"/>
                <a:ext cx="11462893" cy="62589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𝜈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eqArr>
                                    <m:eqArr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eqArr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       0  …  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acc>
                                            <m:accPr>
                                              <m:chr m:val="̇"/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</m:acc>
                                        </m:den>
                                      </m:f>
                                    </m:e>
                                    <m:e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𝑆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𝒓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⊥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𝒓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⊥</m:t>
                                              </m:r>
                                            </m:sub>
                                            <m:sup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bSup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</m:den>
                                      </m:f>
                                    </m:e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0                         </m:t>
                                      </m:r>
                                    </m:e>
                                    <m:e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acc>
                                            <m:accPr>
                                              <m:chr m:val="̇"/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</m:acc>
                                        </m:den>
                                      </m:f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         0…     0  </m:t>
                                      </m:r>
                                    </m:e>
                                  </m:eqArr>
                                </m:e>
                              </m:d>
                            </m:e>
                          </m:fun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acc>
                            <m:accPr>
                              <m:chr m:val="̇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acc>
                        </m:den>
                      </m:f>
                      <m:d>
                        <m:dPr>
                          <m:begChr m:val="|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</m:e>
                                        <m:sup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𝑆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b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⊥</m:t>
                                          </m:r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Sup>
                                        <m:sSubSupPr>
                                          <m:ctrlP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b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⊥</m:t>
                                          </m:r>
                                        </m:sub>
                                        <m:sup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 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acc>
                            <m:accPr>
                              <m:chr m:val="̇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sSup>
                                <m:s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acc>
                        </m:den>
                      </m:f>
                      <m:d>
                        <m:dPr>
                          <m:begChr m:val="|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Sup>
                                        <m:sSubSup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𝒑</m:t>
                                          </m:r>
                                        </m:e>
                                        <m:sub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⊥</m:t>
                                          </m:r>
                                        </m:sub>
                                        <m:sup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b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⊥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𝜈</m:t>
                                  </m:r>
                                </m:sub>
                              </m:sSub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</m:e>
                                        <m:sup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𝑆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(</m:t>
                                      </m:r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𝐸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b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⊥</m:t>
                                          </m:r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⊥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den>
                          </m:f>
                        </m:e>
                      </m:ra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acc>
                            <m:accPr>
                              <m:chr m:val="̇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</m:den>
                      </m:f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𝑀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−1</m:t>
                                          </m:r>
                                        </m:e>
                                      </m:d>
                                    </m:e>
                                  </m:func>
                                </m:e>
                              </m:d>
                            </m:e>
                          </m:rad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          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con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   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M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⊥</m:t>
                                  </m:r>
                                </m:sub>
                              </m:sSub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b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⊥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⊥</m:t>
                                  </m:r>
                                </m:sub>
                                <m: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,</m:t>
                              </m:r>
                              <m:sSubSup>
                                <m:sSubSup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b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⊥</m:t>
                                  </m:r>
                                </m:sub>
                                <m: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d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ℝ</m:t>
                          </m:r>
                        </m:e>
                        <m:sup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−2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×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−2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just"/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Dove M è la mappa tangente (o matrice di stabilità) dell’orbita periodica rispetto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⊥</m:t>
                        </m:r>
                      </m:sub>
                    </m:sSub>
                  </m:oMath>
                </a14:m>
                <a:endParaRPr lang="it-IT" b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just"/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Possiamo ora scrivere 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𝑓𝑙</m:t>
                        </m:r>
                      </m:sub>
                    </m:sSub>
                  </m:oMath>
                </a14:m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𝑓𝑙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ℑ</m:t>
                      </m:r>
                      <m:d>
                        <m:dPr>
                          <m:begChr m:val="{"/>
                          <m:endChr m:val="}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𝑂</m:t>
                              </m:r>
                            </m:sub>
                            <m:sup/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𝜋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ℏ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</m:d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den>
                                      </m:f>
                                    </m:sup>
                                  </m:sSup>
                                </m:num>
                                <m:den>
                                  <m:rad>
                                    <m:radPr>
                                      <m:degHide m:val="on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func>
                                            <m:func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funcPr>
                                            <m:fNam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it-IT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det</m:t>
                                              </m:r>
                                            </m:fName>
                                            <m:e>
                                              <m:d>
                                                <m:d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𝑀</m:t>
                                                  </m:r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−1</m:t>
                                                  </m:r>
                                                </m:e>
                                              </m:d>
                                            </m:e>
                                          </m:func>
                                        </m:e>
                                      </m:d>
                                    </m:e>
                                  </m:rad>
                                </m:den>
                              </m:f>
                              <m:nary>
                                <m:naryPr>
                                  <m:limLoc m:val="undOvr"/>
                                  <m:subHide m:val="on"/>
                                  <m:supHide m:val="on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∥</m:t>
                                      </m:r>
                                    </m:sub>
                                  </m:sSub>
                                </m:e>
                              </m:nary>
                            </m:e>
                          </m:nary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̇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∥</m:t>
                                  </m:r>
                                </m:sub>
                              </m:sSub>
                            </m:den>
                          </m:f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𝑃𝑂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𝑃𝑂</m:t>
                                  </m:r>
                                </m:sub>
                              </m:sSub>
                            </m:sup>
                          </m:sSup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𝑂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𝑃𝑃𝑂</m:t>
                                  </m:r>
                                </m:sub>
                              </m:sSub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func>
                                        <m:func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it-IT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det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𝑀</m:t>
                                              </m:r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−1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nary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𝑃𝑂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𝑃𝑂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just"/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just"/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Valgono le seguenti relazioni tra PO e PPO (</a:t>
                </a:r>
                <a:r>
                  <a:rPr lang="it-IT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</a:t>
                </a:r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numero di cicli di ogni PPO che fornisce le PO (nu poco meglio?)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𝑃𝑂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𝑃𝑃𝑂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𝑃𝑂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𝑃𝑃𝑂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𝑃𝑂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𝑃𝑃𝑂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</m:oMath>
                  </m:oMathPara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just"/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just"/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Nel caso di un sistema totalmente caotico: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𝑃𝑃𝑂</m:t>
                                </m:r>
                              </m:sub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</m:e>
                        </m:d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±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𝑃𝑃𝑂</m:t>
                                </m:r>
                              </m:sub>
                            </m:sSub>
                          </m:sup>
                        </m:s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d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±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𝑃𝑃𝑂</m:t>
                                </m:r>
                              </m:sub>
                            </m:sSub>
                          </m:sup>
                        </m:sSup>
                      </m:e>
                    </m:d>
                  </m:oMath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just"/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03F4EBBE-A2C0-4E74-8FF9-3A328AC4B3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362162" y="257453"/>
                <a:ext cx="11462893" cy="6258958"/>
              </a:xfrm>
              <a:prstGeom prst="rect">
                <a:avLst/>
              </a:prstGeom>
              <a:blipFill>
                <a:blip r:embed="rId3"/>
                <a:stretch>
                  <a:fillRect l="-42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C9158D6-2D40-40EB-94F8-922E721D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F617BDB-89DB-459C-A234-AAC86721D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120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58766736-EC8A-4094-935B-31A0F638E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A478466-ECAC-4D68-926C-D0DE5ADBF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84853CEA-47D8-42EA-B66D-3A0B179F4F9F}"/>
                  </a:ext>
                </a:extLst>
              </p:cNvPr>
              <p:cNvSpPr txBox="1"/>
              <p:nvPr/>
            </p:nvSpPr>
            <p:spPr>
              <a:xfrm>
                <a:off x="341282" y="447040"/>
                <a:ext cx="11749117" cy="59691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sSubSup>
                                <m:sSub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𝑃𝑃𝑂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𝐼</m:t>
                              </m:r>
                            </m:e>
                          </m:func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e>
                      </m:ra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𝑃𝑃𝑂</m:t>
                                      </m:r>
                                    </m:sub>
                                  </m:sSub>
                                </m:sup>
                              </m:s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𝑃𝑃𝑂</m:t>
                                      </m:r>
                                    </m:sub>
                                  </m:sSub>
                                </m:sup>
                              </m:s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</m:e>
                      </m:ra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sinh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𝑃𝑃𝑂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Il max contributo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𝑓𝑙</m:t>
                        </m:r>
                      </m:sub>
                    </m:sSub>
                  </m:oMath>
                </a14:m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deriva dalle orbite con il più piccolo esponente di </a:t>
                </a:r>
                <a:r>
                  <a:rPr lang="it-IT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Lyapunov</a:t>
                </a:r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𝑃𝑃𝑂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𝑝𝑒𝑟𝑐h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é?</m:t>
                        </m:r>
                      </m:e>
                    </m:d>
                  </m:oMath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Problema! Divergenza sulle orbite periodiche!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it-I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𝑂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𝑃𝑃𝑂</m:t>
                                      </m:r>
                                    </m:sub>
                                  </m:sSub>
                                </m:num>
                                <m:den>
                                  <m:rad>
                                    <m:radPr>
                                      <m:degHide m:val="on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func>
                                            <m:func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funcPr>
                                            <m:fNam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it-IT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det</m:t>
                                              </m:r>
                                            </m:fName>
                                            <m:e>
                                              <m:d>
                                                <m:d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𝑀</m:t>
                                                  </m:r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−1</m:t>
                                                  </m:r>
                                                </m:e>
                                              </m:d>
                                            </m:e>
                                          </m:func>
                                        </m:e>
                                      </m:d>
                                    </m:e>
                                  </m:rad>
                                </m:den>
                              </m:f>
                            </m:e>
                          </m:d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→∞</m:t>
                      </m:r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Curiamo la divergenza tramite una convoluzione Gaussiana (window </a:t>
                </a:r>
                <a:r>
                  <a:rPr lang="it-IT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function</a:t>
                </a:r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√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𝐸</m:t>
                                              </m:r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sSup>
                                                <m:sSup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𝐸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′</m:t>
                                                  </m:r>
                                                </m:sup>
                                              </m:sSup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Δ</m:t>
                                      </m:r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𝐸</m:t>
                                          </m:r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𝑑𝐸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e>
                          </m:func>
                        </m:e>
                      </m:nary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Ciò che ci interessa sono le funzioni di correlazione: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⟨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≡</m:t>
                      </m:r>
                      <m:nary>
                        <m:naryPr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′′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′′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acc>
                        <m:accPr>
                          <m:chr m:val="̅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e>
                      </m:acc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acc>
                        <m:accPr>
                          <m:chr m:val="̅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e>
                      </m:acc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′)+⟨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𝑓𝑙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𝑓𝑙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)⟩</m:t>
                      </m:r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La funzione di autocorrelazione spettrale sarà: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⟨"/>
                              <m:endChr m:val="⟩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⟩⟨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d>
                        </m:num>
                        <m:den>
                          <m:acc>
                            <m:accPr>
                              <m:chr m:val="̅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acc>
                            <m:accPr>
                              <m:chr m:val="̅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′)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⟨</m:t>
                          </m:r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𝑓𝑙</m:t>
                              </m:r>
                            </m:sub>
                          </m:sSub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𝑓𝑙</m:t>
                              </m:r>
                            </m:sub>
                          </m:s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)⟩</m:t>
                          </m:r>
                          <m:r>
                            <m:rPr>
                              <m:nor/>
                            </m:rPr>
                            <a:rPr lang="it-IT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acc>
                            <m:accPr>
                              <m:chr m:val="̅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acc>
                            <m:accPr>
                              <m:chr m:val="̅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′)</m:t>
                          </m:r>
                        </m:den>
                      </m:f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84853CEA-47D8-42EA-B66D-3A0B179F4F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282" y="447040"/>
                <a:ext cx="11749117" cy="5969198"/>
              </a:xfrm>
              <a:prstGeom prst="rect">
                <a:avLst/>
              </a:prstGeom>
              <a:blipFill>
                <a:blip r:embed="rId3"/>
                <a:stretch>
                  <a:fillRect l="-4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53095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840D7747-B2DA-4F0C-ADD4-4FF3795E8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8C4B67E-1686-48F3-AC31-C2BD2CEC3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F026FB12-92DA-4C5D-97D6-B8DD14C87A39}"/>
                  </a:ext>
                </a:extLst>
              </p:cNvPr>
              <p:cNvSpPr txBox="1"/>
              <p:nvPr/>
            </p:nvSpPr>
            <p:spPr>
              <a:xfrm>
                <a:off x="172720" y="142240"/>
                <a:ext cx="11846560" cy="63768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1.6 Sistemi iperbolici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un sistema totalmente caotico le fluttuazioni nella densità degli stati le possiamo scrivere come: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𝑓𝑙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ℏ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𝑃𝑂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𝑃𝑃𝑂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func>
                                    <m:func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</a:rPr>
                                        <m:t>sinh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f>
                                            <m:f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𝜆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𝑃𝑃𝑂</m:t>
                                                  </m:r>
                                                </m:sub>
                                              </m:sSub>
                                            </m:num>
                                            <m:den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den>
                                          </m:f>
                                        </m:e>
                                      </m:d>
                                    </m:e>
                                  </m:func>
                                </m:den>
                              </m:f>
                            </m:e>
                          </m:nary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ℏ</m:t>
                                      </m:r>
                                    </m:den>
                                  </m:f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𝑆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𝑃𝑃𝑂</m:t>
                                          </m:r>
                                        </m:sub>
                                      </m:s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𝜋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𝑃𝑃𝑂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sinh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𝑃𝑃𝑂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𝑃𝑃𝑂</m:t>
                                  </m:r>
                                </m:sub>
                              </m:sSub>
                            </m:sup>
                          </m:sSup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Dopo un po’ di algebra arriviamo a: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𝑓𝑙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ℑ</m:t>
                      </m:r>
                      <m:d>
                        <m:dPr>
                          <m:begChr m:val="{"/>
                          <m:endChr m:val="}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den>
                          </m:f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                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𝑃𝑂</m:t>
                          </m:r>
                        </m:sub>
                        <m:sup/>
                        <m:e>
                          <m:nary>
                            <m:naryPr>
                              <m:chr m:val="∏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1− 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𝑆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𝑃𝑃𝑂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ℏ</m:t>
                                          </m:r>
                                        </m:den>
                                      </m:f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𝜋</m:t>
                                          </m:r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𝑃𝑃𝑂</m:t>
                                          </m:r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+</m:t>
                                          </m:r>
                                          <m:f>
                                            <m:f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num>
                                            <m:den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den>
                                          </m:f>
                                        </m:e>
                                      </m:d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𝑃𝑃𝑂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 Z funzione di partizione.</a:t>
                </a: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1.7 Funzione di </a:t>
                </a:r>
                <a:r>
                  <a:rPr lang="it-IT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Wigner</a:t>
                </a:r>
                <a:r>
                  <a:rPr lang="it-IT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it-IT" sz="15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Problema a comparare la densità degli stati con i pacchetti d’onda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un sistema classico (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Di Eulero):</a:t>
                </a: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𝜕𝜌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𝒒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𝒒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acc>
                                <m:accPr>
                                  <m:chr m:val="̇"/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</m:acc>
                            </m:e>
                            <m:e>
                              <m:acc>
                                <m:accPr>
                                  <m:chr m:val="̇"/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</m:acc>
                            </m:e>
                          </m:eqAr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        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con</m:t>
                      </m:r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</m:t>
                      </m:r>
                      <m:acc>
                        <m:accPr>
                          <m:chr m:val="̇"/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𝒒</m:t>
                          </m:r>
                        </m:e>
                      </m:acc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,      </m:t>
                      </m:r>
                      <m:acc>
                        <m:accPr>
                          <m:chr m:val="̇"/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</m:acc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𝒒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F026FB12-92DA-4C5D-97D6-B8DD14C87A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720" y="142240"/>
                <a:ext cx="11846560" cy="6376810"/>
              </a:xfrm>
              <a:prstGeom prst="rect">
                <a:avLst/>
              </a:prstGeom>
              <a:blipFill>
                <a:blip r:embed="rId3"/>
                <a:stretch>
                  <a:fillRect l="-772" t="-76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7951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03F4EBBE-A2C0-4E74-8FF9-3A328AC4B35C}"/>
                  </a:ext>
                </a:extLst>
              </p:cNvPr>
              <p:cNvSpPr txBox="1"/>
              <p:nvPr/>
            </p:nvSpPr>
            <p:spPr>
              <a:xfrm flipH="1">
                <a:off x="364553" y="257453"/>
                <a:ext cx="11462893" cy="61452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Definiamo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come stato puro 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⟩"/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𝒒</m:t>
                        </m:r>
                      </m:e>
                    </m:d>
                  </m:oMath>
                </a14:m>
                <a:r>
                  <a:rPr lang="it-IT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una base di autostati: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≡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ℏ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</m:den>
                      </m:f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nary>
                      <m:d>
                        <m:dPr>
                          <m:begChr m:val="⟨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num>
                            <m:den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𝟐</m:t>
                              </m:r>
                            </m:den>
                          </m:f>
                          <m:d>
                            <m:dPr>
                              <m:begChr m:val="|"/>
                              <m:endChr m:val="|"/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</m:acc>
                            </m:e>
                          </m:d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num>
                            <m:den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𝟐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ℏ</m:t>
                              </m:r>
                            </m:den>
                          </m:f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sup>
                      </m:sSup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Vale l’equazione di Von Neumann: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</m:num>
                        <m:den>
                          <m:r>
                            <a:rPr lang="it-IT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it-IT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it-IT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ℏ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it-IT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Da cui </a:t>
                </a:r>
                <a:r>
                  <a:rPr lang="it-IT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Liouville</a:t>
                </a:r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𝒒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𝒑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</m:t>
                          </m:r>
                        </m:e>
                      </m:d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</m:t>
                      </m:r>
                    </m:oMath>
                  </m:oMathPara>
                </a14:m>
                <a:endParaRPr lang="it-IT" b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Per sistemi classicamente integrabili, la funzione di </a:t>
                </a:r>
                <a:r>
                  <a:rPr lang="it-IT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Wigner</a:t>
                </a:r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si localizza intorno ai tori integrabili: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</m:den>
                      </m:f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</m:t>
                          </m:r>
                        </m:e>
                      </m:nary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ℏ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𝒓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it-IT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ℏ</m:t>
                              </m:r>
                              <m:r>
                                <a:rPr lang="it-IT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𝒓</m:t>
                              </m:r>
                            </m:num>
                            <m:den>
                              <m:r>
                                <a:rPr lang="it-IT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𝟐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espressione</m:t>
                          </m:r>
                          <m: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di</m:t>
                          </m:r>
                          <m: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in</m:t>
                          </m:r>
                          <m: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appendice</m:t>
                          </m:r>
                        </m:e>
                      </m:d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±</m:t>
                          </m:r>
                          <m:f>
                            <m:f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ℏ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𝒓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ℏ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𝒓</m:t>
                      </m:r>
                      <m:limLow>
                        <m:limLowPr>
                          <m:ctrlP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f>
                                <m:f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𝑆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𝒒</m:t>
                                  </m:r>
                                </m:den>
                              </m:f>
                            </m:e>
                          </m:groupChr>
                        </m:e>
                        <m:li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lim>
                      </m:limLow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</m:t>
                              </m:r>
                            </m:sub>
                          </m:sSub>
                        </m:e>
                      </m:d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ℏ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    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</m:t>
                              </m:r>
                            </m:sub>
                          </m:sSub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it-I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d>
                        <m:dPr>
                          <m:begChr m:val="|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𝒑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𝑰</m:t>
                                          </m:r>
                                        </m:e>
                                        <m:sub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𝒏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func>
                        </m:e>
                      </m:d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</m:den>
                      </m:f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</m:t>
                          </m:r>
                        </m:e>
                      </m:nary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𝒓</m:t>
                              </m:r>
                              <m:d>
                                <m:d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𝒑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𝒒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𝑰</m:t>
                                      </m:r>
                                    </m:e>
                                    <m:sub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𝒏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𝒑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𝑰</m:t>
                              </m:r>
                              <m:d>
                                <m:d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𝒒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</m:d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𝑰</m:t>
                                  </m:r>
                                </m:e>
                                <m:sub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𝒏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it-IT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Nel limite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ℏ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it-IT" b="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(l’espansione formale in ordini di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ℏ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it-IT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è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per</m:t>
                    </m:r>
                    <m:r>
                      <a:rPr lang="it-IT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it-IT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𝐫</m:t>
                    </m:r>
                    <m:r>
                      <a:rPr lang="it-IT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𝐱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ℏ</m:t>
                        </m:r>
                      </m:den>
                    </m:f>
                  </m:oMath>
                </a14:m>
                <a:r>
                  <a:rPr lang="it-IT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it-IT" b="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la funzione di </a:t>
                </a:r>
                <a:r>
                  <a:rPr lang="it-IT" b="0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Wigner</a:t>
                </a:r>
                <a:r>
                  <a:rPr lang="it-IT" b="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si localizza intorno al toro classico invariante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𝑰</m:t>
                        </m:r>
                      </m:e>
                      <m:sub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sub>
                    </m:sSub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ℏ</m:t>
                    </m:r>
                    <m:d>
                      <m:d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𝒍𝒐𝒄𝒂𝒍𝒊𝒛𝒛𝒂𝒛𝒊𝒐𝒏𝒆</m:t>
                    </m:r>
                  </m:oMath>
                </a14:m>
                <a:endParaRPr lang="it-IT" b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03F4EBBE-A2C0-4E74-8FF9-3A328AC4B3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364553" y="257453"/>
                <a:ext cx="11462893" cy="6145272"/>
              </a:xfrm>
              <a:prstGeom prst="rect">
                <a:avLst/>
              </a:prstGeom>
              <a:blipFill>
                <a:blip r:embed="rId3"/>
                <a:stretch>
                  <a:fillRect l="-479" t="-59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C9158D6-2D40-40EB-94F8-922E721D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F617BDB-89DB-459C-A234-AAC86721D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719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07F856FD-CCC6-4750-ABE3-C217F9E8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72236"/>
            <a:ext cx="4822804" cy="365125"/>
          </a:xfrm>
        </p:spPr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696EB8E-B6B4-4A24-A003-7E4C0ED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AEE023E-AAC7-48FC-8684-2E0B56E60F50}"/>
              </a:ext>
            </a:extLst>
          </p:cNvPr>
          <p:cNvSpPr txBox="1"/>
          <p:nvPr/>
        </p:nvSpPr>
        <p:spPr>
          <a:xfrm flipH="1">
            <a:off x="167639" y="203200"/>
            <a:ext cx="114350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1.8 Localizzazione su spazio delle fasi classico</a:t>
            </a:r>
          </a:p>
          <a:p>
            <a:endParaRPr lang="it-IT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pacchetti d’onda seguono l’andamento delle traiettorie classiche per sistemi integrabili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Localizzazione= assenza di dispersione del pacchetto d’onda, può decadere solo tramite effetto tunnel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C6FBB2D2-71C6-4723-86B1-2F627DA95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298" y="1348755"/>
            <a:ext cx="5567063" cy="4287853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5E5EE25-481E-4CF7-B439-9BF5E19FC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48755"/>
            <a:ext cx="6568701" cy="473412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7AF4E309-80B7-4C8D-BD61-94113F18FE11}"/>
                  </a:ext>
                </a:extLst>
              </p:cNvPr>
              <p:cNvSpPr txBox="1"/>
              <p:nvPr/>
            </p:nvSpPr>
            <p:spPr>
              <a:xfrm>
                <a:off x="6034609" y="5394710"/>
                <a:ext cx="6157391" cy="8188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𝒒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𝒒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  <m: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  <m: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𝑐𝑜h𝑒𝑟𝑒𝑛𝑡</m:t>
                                  </m:r>
                                </m:sub>
                              </m:sSub>
                            </m:sub>
                          </m:sSub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⟨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𝑐𝑜h</m:t>
                                  </m:r>
                                </m:sub>
                              </m:sSub>
                              <m:d>
                                <m:dPr>
                                  <m:begChr m:val="|"/>
                                  <m:endChr m:val="⟩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7AF4E309-80B7-4C8D-BD61-94113F18FE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4609" y="5394710"/>
                <a:ext cx="6157391" cy="81887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38727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4555721B-AC71-4DC9-A5A2-4E9CA0DE5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FA4DE23B-58D6-4B22-8E6C-B55DAF3A5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6F40277-1C75-45B8-AAE9-6182D6BFDE44}"/>
              </a:ext>
            </a:extLst>
          </p:cNvPr>
          <p:cNvSpPr txBox="1"/>
          <p:nvPr/>
        </p:nvSpPr>
        <p:spPr>
          <a:xfrm>
            <a:off x="375920" y="274320"/>
            <a:ext cx="11673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Nei punti iperbolici lungo la separatrice: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4CE713D-E198-4793-AF63-DDFC1061F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652" y="931565"/>
            <a:ext cx="5141325" cy="416889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8F19A3B9-7113-445B-851C-D419E2952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920" y="643652"/>
            <a:ext cx="5946949" cy="474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20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562A3257-80DF-46C8-92A2-90DA46E12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358D242-2726-4D82-993E-335EB44F5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0C23B083-611E-4F15-96D1-A7213EB321F8}"/>
                  </a:ext>
                </a:extLst>
              </p:cNvPr>
              <p:cNvSpPr txBox="1"/>
              <p:nvPr/>
            </p:nvSpPr>
            <p:spPr>
              <a:xfrm>
                <a:off x="152400" y="33090"/>
                <a:ext cx="11602720" cy="5856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1.9 Localizzazione di Anderson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Def: assenza di dispersione del pacchetto d’onda in un sistema disordinato con potenziale random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scorrelato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da sito a sito e distribuito secondo una certa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𝜌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acc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acc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       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𝑖𝑘𝑥</m:t>
                          </m:r>
                        </m:sup>
                      </m:sSup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⟩</m:t>
                          </m:r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 reticolo: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acc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⟨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⟩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⟩⟨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|+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𝜁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begChr m:val="|"/>
                                  <m:endChr m:val="⟩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d>
                                <m:dPr>
                                  <m:begChr m:val="⟨"/>
                                  <m:endChr m:val="|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eqArr>
                                <m:eqArr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                  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d>
                                    <m:dPr>
                                      <m:begChr m:val="⟨"/>
                                      <m:endChr m:val="⟩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</m:d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cost</m:t>
                                  </m:r>
                                  <m: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.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per</m:t>
                                  </m:r>
                                  <m: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  <m: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±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                                         </m:t>
                                  </m:r>
                                  <m:d>
                                    <m:dPr>
                                      <m:begChr m:val="⟨"/>
                                      <m:endChr m:val="⟩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𝜁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=0,  </m:t>
                                  </m:r>
                                  <m:d>
                                    <m:dPr>
                                      <m:begChr m:val="⟨"/>
                                      <m:endChr m:val="⟩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𝜁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𝜁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     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𝜁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∈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</m:d>
                                </m:e>
                              </m:eqArr>
                            </m:e>
                          </m:nary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L’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Di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Schr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o</m:t>
                        </m:r>
                      </m:e>
                    </m:acc>
                  </m:oMath>
                </a14:m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dinger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stazionaria si scrive: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𝜁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limLow>
                        <m:limLow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f>
                                          <m:f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𝐸</m:t>
                                            </m:r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𝜁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num>
                                          <m:den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den>
                                        </m:f>
                                      </m:e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e>
                          </m:groupCh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noBar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li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lim>
                      </m:limLow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⟹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sup>
                      </m:sSup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it-IT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den>
                          </m:f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𝑡𝑟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𝑀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𝐵</m:t>
                                      </m:r>
                                    </m:sup>
                                  </m:s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</m:e>
                          </m:func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0C23B083-611E-4F15-96D1-A7213EB321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33090"/>
                <a:ext cx="11602720" cy="5856796"/>
              </a:xfrm>
              <a:prstGeom prst="rect">
                <a:avLst/>
              </a:prstGeom>
              <a:blipFill>
                <a:blip r:embed="rId3"/>
                <a:stretch>
                  <a:fillRect l="-683" t="-62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65453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DA3E8F9B-3639-4FAE-B42F-58436711E1E7}"/>
              </a:ext>
            </a:extLst>
          </p:cNvPr>
          <p:cNvSpPr txBox="1"/>
          <p:nvPr/>
        </p:nvSpPr>
        <p:spPr>
          <a:xfrm flipH="1">
            <a:off x="262187" y="33090"/>
            <a:ext cx="10741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Century" panose="02040604050505020304" pitchFamily="18" charset="0"/>
              </a:rPr>
              <a:t>Presentazione e analisi dell’elaborato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B1CB547-34A1-4897-8343-C1A4E95CCA88}"/>
              </a:ext>
            </a:extLst>
          </p:cNvPr>
          <p:cNvSpPr txBox="1"/>
          <p:nvPr/>
        </p:nvSpPr>
        <p:spPr>
          <a:xfrm flipH="1">
            <a:off x="262186" y="656384"/>
            <a:ext cx="1192981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  Introduzione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I.1 Spettro regolare e irregolare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I.2 Integrabilità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Descrizione semiclassica di sistemi non-integrabili 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1.1 Funzione di Green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1.2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Path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Integral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1.3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Saddle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points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1.4  Propagatore di Van-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Vleck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1.5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 startAt="2"/>
            </a:pP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Matrix Theory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2.4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2.5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A1. Appendice 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Funzione d’onda semiclassica per sistemi integrabili in più dimensioni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A2. Appendice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Bracket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Moyal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funzione di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Wigner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A8A9DE2-B617-4392-A29C-D94777207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Presentazione dell’elaborato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04DCBBE-91B5-47D7-A1E8-8E74A464E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323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3184DB89-3D18-4EDC-8BFD-6A43FE011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1FECB709-E226-4A07-AA00-D5E2CEED4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EB860732-601A-4B10-BB6D-8E08F5D4038C}"/>
                  </a:ext>
                </a:extLst>
              </p:cNvPr>
              <p:cNvSpPr txBox="1"/>
              <p:nvPr/>
            </p:nvSpPr>
            <p:spPr>
              <a:xfrm>
                <a:off x="477520" y="365760"/>
                <a:ext cx="11440160" cy="1900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Teorema: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 una Hamiltoniana su reticolo come quella considerata tutti gli autostati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sub>
                    </m:sSub>
                  </m:oMath>
                </a14:m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sono esponenzialmente localizzati nello spazio delle coordinate per ogni D/t&gt;0, ovvero ogni autostato si comporta asintoticamente per  grandi i come:                                                       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𝜓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∼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begChr m:val="|"/>
                                <m:endChr m:val="|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  <m:d>
                                  <m:d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𝐸</m:t>
                                    </m:r>
                                  </m:e>
                                </m:d>
                              </m:e>
                            </m:d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  <m:d>
                              <m:d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</m:d>
                          </m:den>
                        </m:f>
                      </m:sup>
                    </m:sSup>
                  </m:oMath>
                </a14:m>
                <a:endParaRPr lang="it-IT" b="0" i="1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it-IT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Dynamical</a:t>
                </a:r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localization</a:t>
                </a:r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fare o non fare? </a:t>
                </a:r>
                <a:r>
                  <a:rPr lang="it-IT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Kicked</a:t>
                </a:r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rotator (nel caso guarda quella specie di articolo nella cartella seminario)</a:t>
                </a: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EB860732-601A-4B10-BB6D-8E08F5D403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520" y="365760"/>
                <a:ext cx="11440160" cy="1900585"/>
              </a:xfrm>
              <a:prstGeom prst="rect">
                <a:avLst/>
              </a:prstGeom>
              <a:blipFill>
                <a:blip r:embed="rId3"/>
                <a:stretch>
                  <a:fillRect l="-426" t="-1603" b="-41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65227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81F4C81D-7138-4F5D-B950-0BFCE09AB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69945"/>
            <a:ext cx="4822804" cy="365125"/>
          </a:xfrm>
        </p:spPr>
        <p:txBody>
          <a:bodyPr/>
          <a:lstStyle/>
          <a:p>
            <a:r>
              <a:rPr lang="it-IT" dirty="0"/>
              <a:t>Random </a:t>
            </a:r>
            <a:r>
              <a:rPr lang="it-IT" dirty="0" err="1"/>
              <a:t>matrix</a:t>
            </a:r>
            <a:r>
              <a:rPr lang="it-IT" dirty="0"/>
              <a:t> theory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EFD6D2A-8CDC-46D5-AE0E-C28BCC56B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35351FDB-A5EF-4AA1-8B3D-1C33CC07EC23}"/>
                  </a:ext>
                </a:extLst>
              </p:cNvPr>
              <p:cNvSpPr txBox="1"/>
              <p:nvPr/>
            </p:nvSpPr>
            <p:spPr>
              <a:xfrm>
                <a:off x="457200" y="193040"/>
                <a:ext cx="10891520" cy="3679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2. Random Matrix Theory</a:t>
                </a:r>
              </a:p>
              <a:p>
                <a:endParaRPr lang="it-IT" sz="2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2.1 Intro: </a:t>
                </a:r>
                <a:r>
                  <a:rPr lang="it-IT" sz="22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avoided</a:t>
                </a:r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crossing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Fenomeno per cui un sistema perturbato mostra una repulsione dei livelli energetici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acc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𝑝𝑒𝑟𝑡</m:t>
                          </m:r>
                        </m:sub>
                      </m:sSub>
                    </m:oMath>
                  </m:oMathPara>
                </a14:m>
                <a:endParaRPr lang="it-IT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±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22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±</m:t>
                      </m:r>
                      <m:limLow>
                        <m:limLow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rad>
                                <m:radPr>
                                  <m:degHide m:val="on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den>
                                  </m:f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𝐻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!1</m:t>
                                              </m:r>
                                            </m:sub>
                                          </m:s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𝐻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22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ℜ</m:t>
                                  </m:r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𝐻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12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ℑ</m:t>
                                  </m:r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12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rad>
                            </m:e>
                          </m:groupChr>
                        </m:e>
                        <m:lim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lim>
                      </m:limLow>
                    </m:oMath>
                  </m:oMathPara>
                </a14:m>
                <a:endParaRPr lang="it-IT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lphaLcPeriod"/>
                </a:pP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𝑝𝑒𝑟𝑡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=0→ 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22</m:t>
                        </m:r>
                      </m:sub>
                    </m:sSub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controllando 1 parametro solo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 può forzare il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level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crossing</a:t>
                </a:r>
              </a:p>
              <a:p>
                <a:pPr marL="342900" indent="-342900">
                  <a:buFont typeface="+mj-lt"/>
                  <a:buAutoNum type="alphaLcPeriod"/>
                </a:pP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𝑝𝑒𝑟𝑡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≠0,  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con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ℑ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12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=0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servono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due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parametri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mentre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se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anche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ℑ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12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≠0,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ne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servono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3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35351FDB-A5EF-4AA1-8B3D-1C33CC07EC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93040"/>
                <a:ext cx="10891520" cy="3679212"/>
              </a:xfrm>
              <a:prstGeom prst="rect">
                <a:avLst/>
              </a:prstGeom>
              <a:blipFill>
                <a:blip r:embed="rId3"/>
                <a:stretch>
                  <a:fillRect l="-1007" t="-1658" b="-11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magine 5">
            <a:extLst>
              <a:ext uri="{FF2B5EF4-FFF2-40B4-BE49-F238E27FC236}">
                <a16:creationId xmlns:a16="http://schemas.microsoft.com/office/drawing/2014/main" id="{2E00BB58-91E5-4AA8-959C-B8C8C7E99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337" y="3872252"/>
            <a:ext cx="5310423" cy="24371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788E2976-6DE5-487A-84FC-E73ECEDF2F81}"/>
                  </a:ext>
                </a:extLst>
              </p:cNvPr>
              <p:cNvSpPr txBox="1"/>
              <p:nvPr/>
            </p:nvSpPr>
            <p:spPr>
              <a:xfrm flipH="1">
                <a:off x="5902960" y="4032795"/>
                <a:ext cx="5527040" cy="16248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Confronto tra un sistema integrabile e uno perturbato, in funzione di un parametro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che controlla la degenerazione. Per il sistema a sinistra vale la quantizzazione  semiclassica EBK su tori con: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begChr m:val="["/>
                        <m:endChr m:val="]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𝑰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=ℏ</m:t>
                        </m:r>
                        <m:d>
                          <m:dPr>
                            <m:ctrlPr>
                              <a:rPr lang="it-IT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1" i="1" smtClean="0">
                                <a:latin typeface="Cambria Math" panose="02040503050406030204" pitchFamily="18" charset="0"/>
                              </a:rPr>
                              <m:t>𝒎</m:t>
                            </m:r>
                            <m:r>
                              <a:rPr lang="it-IT" b="1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den>
                            </m:f>
                          </m:e>
                        </m:d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788E2976-6DE5-487A-84FC-E73ECEDF2F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5902960" y="4032795"/>
                <a:ext cx="5527040" cy="1624868"/>
              </a:xfrm>
              <a:prstGeom prst="rect">
                <a:avLst/>
              </a:prstGeom>
              <a:blipFill>
                <a:blip r:embed="rId5"/>
                <a:stretch>
                  <a:fillRect l="-882" t="-225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16967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065D727E-3B24-4459-90A7-9AE9A28B8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6547F09F-907F-4D35-B61C-CF44C8FBC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E4E1072-C374-4F2E-ABF3-493E9F465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42" y="928132"/>
            <a:ext cx="5517358" cy="291871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4F3E00-EBEA-4664-BA19-AACC0426DB89}"/>
              </a:ext>
            </a:extLst>
          </p:cNvPr>
          <p:cNvSpPr txBox="1"/>
          <p:nvPr/>
        </p:nvSpPr>
        <p:spPr>
          <a:xfrm>
            <a:off x="223520" y="374134"/>
            <a:ext cx="1067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Altra faccenda interessante: biliardo triangolare.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D7714EC-3E89-42FB-991B-0CB5A8AEF72A}"/>
              </a:ext>
            </a:extLst>
          </p:cNvPr>
          <p:cNvSpPr txBox="1"/>
          <p:nvPr/>
        </p:nvSpPr>
        <p:spPr>
          <a:xfrm>
            <a:off x="4399280" y="3754512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B617F61-74EB-40A5-BCC0-358B84A0D308}"/>
                  </a:ext>
                </a:extLst>
              </p:cNvPr>
              <p:cNvSpPr txBox="1"/>
              <p:nvPr/>
            </p:nvSpPr>
            <p:spPr>
              <a:xfrm>
                <a:off x="6370320" y="926961"/>
                <a:ext cx="5821680" cy="23766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Studio di Berry e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Wilkenson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sullo spettro del quantum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billiard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Vale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→2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parametri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indipendenti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𝛾</m:t>
                      </m:r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=10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10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+10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0≤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≤9    0≤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≤6</m:t>
                      </m:r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60,60,60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90,45,45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90,60,30</m:t>
                        </m:r>
                      </m:e>
                    </m:d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il sistema è integrabile classicamente, altrimenti caotico.</a:t>
                </a: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B617F61-74EB-40A5-BCC0-358B84A0D3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0320" y="926961"/>
                <a:ext cx="5821680" cy="2376676"/>
              </a:xfrm>
              <a:prstGeom prst="rect">
                <a:avLst/>
              </a:prstGeom>
              <a:blipFill>
                <a:blip r:embed="rId4"/>
                <a:stretch>
                  <a:fillRect l="-838" t="-1282" b="-307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D3118D54-4C3F-4531-A53E-EF3E1EAF23E7}"/>
                  </a:ext>
                </a:extLst>
              </p:cNvPr>
              <p:cNvSpPr txBox="1"/>
              <p:nvPr/>
            </p:nvSpPr>
            <p:spPr>
              <a:xfrm>
                <a:off x="6441440" y="3554364"/>
                <a:ext cx="551735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Plot di 13 autostati dell’energia nel caso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=7 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 0,6≤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≤6. 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questo range il sistema è caotico,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∄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simmetrie ad eccezione di Y=6 dove il sistema è integrabile</a:t>
                </a: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D3118D54-4C3F-4531-A53E-EF3E1EAF23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1440" y="3554364"/>
                <a:ext cx="5517358" cy="923330"/>
              </a:xfrm>
              <a:prstGeom prst="rect">
                <a:avLst/>
              </a:prstGeom>
              <a:blipFill>
                <a:blip r:embed="rId5"/>
                <a:stretch>
                  <a:fillRect l="-994" t="-3289" b="-92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2F5FE0FE-1734-4D2B-A047-3A10A48BDDEC}"/>
              </a:ext>
            </a:extLst>
          </p:cNvPr>
          <p:cNvCxnSpPr>
            <a:cxnSpLocks/>
          </p:cNvCxnSpPr>
          <p:nvPr/>
        </p:nvCxnSpPr>
        <p:spPr>
          <a:xfrm flipH="1" flipV="1">
            <a:off x="5638800" y="3846845"/>
            <a:ext cx="731520" cy="288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10009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2392D993-C633-4640-8CF3-8CD31F79C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E626726-B157-40F2-9E3E-E597FAD9B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23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7609BCAC-7CA0-4B93-AFA4-42D8BA626BBB}"/>
                  </a:ext>
                </a:extLst>
              </p:cNvPr>
              <p:cNvSpPr txBox="1"/>
              <p:nvPr/>
            </p:nvSpPr>
            <p:spPr>
              <a:xfrm>
                <a:off x="132080" y="325120"/>
                <a:ext cx="11389360" cy="6421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2.2 Ensemble Gaussiani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Sistemi quantistici la cui controparte classica è caotica, hanno spettri le cui proprietà statistiche sono simili a quelle di matrici random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Vogliamo trovare la probabilità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di trovare gli elementi della matrice H in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𝑑𝐻</m:t>
                    </m:r>
                  </m:oMath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L’info contenuta nel sistema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NxN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è definita come: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  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con</m:t>
                      </m:r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   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nary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Richiediamo che sia improbabile trovare elementi di H troppo grandi, imponendo varianza finita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Tr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p>
                              </m:s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+2−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d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nary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        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𝑖𝑖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𝑐𝑜𝑠𝑡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L’info I deve essere estremizzata, procedendo con i moltiplicatori di Lagrange: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</m:e>
                      </m:nary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𝑇𝑟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p>
                              </m:s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d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nary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+1+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𝑇𝑟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func>
                        </m:e>
                      </m:d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𝑇𝑟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p>
                              </m:sSup>
                            </m:e>
                          </m:d>
                        </m:sup>
                      </m:sSup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𝑇𝑟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p>
                              </m:s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+2−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/4</m:t>
                          </m:r>
                        </m:sup>
                      </m:sSup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7609BCAC-7CA0-4B93-AFA4-42D8BA626B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080" y="325120"/>
                <a:ext cx="11389360" cy="6421501"/>
              </a:xfrm>
              <a:prstGeom prst="rect">
                <a:avLst/>
              </a:prstGeom>
              <a:blipFill>
                <a:blip r:embed="rId3"/>
                <a:stretch>
                  <a:fillRect l="-857" t="-7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10891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0152D7DF-2105-4BA5-A7FD-C744BE3DD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8D75C233-3BCF-497D-AE97-547C5DDBB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ED3A5F1B-E79C-469F-B5F4-11D8C013A29F}"/>
                  </a:ext>
                </a:extLst>
              </p:cNvPr>
              <p:cNvSpPr txBox="1"/>
              <p:nvPr/>
            </p:nvSpPr>
            <p:spPr>
              <a:xfrm>
                <a:off x="101600" y="203200"/>
                <a:ext cx="11927840" cy="60208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+2−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d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sup>
                      </m:sSup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𝑇𝑟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p>
                              </m:sSup>
                            </m:e>
                          </m:d>
                        </m:e>
                      </m:nary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𝑇𝑟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p>
                              </m:sSup>
                            </m:e>
                          </m:d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+2−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2⋅2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cui: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=1/2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 la probabilità normalizzata sarà nella forma: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+2−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/4</m:t>
                          </m:r>
                        </m:sup>
                      </m:sSup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𝑇𝑟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Riscriviamo in forma polare, sapendo che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𝑇𝑟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è invariante sotto trasformazioni unitarie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𝑇𝑟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nary>
                      <m:naryPr>
                        <m:chr m:val="∑"/>
                        <m:limLoc m:val="subSup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Sup>
                          <m:sSub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</m:oMath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𝑑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sub>
                      </m:sSub>
                      <m:sSup>
                        <m:sSup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𝑁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+2−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/4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nary>
                                <m:naryPr>
                                  <m:chr m:val="∏"/>
                                  <m:supHide m:val="on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  <m:sup/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nary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sup>
                          </m:sSup>
                        </m:e>
                      </m:d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d>
                        </m:e>
                      </m:func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𝑑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×…×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𝑑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sub>
                      </m:sSub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=1≡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nary>
                                <m:naryPr>
                                  <m:chr m:val="∏"/>
                                  <m:supHide m:val="on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  <m:sup/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nary>
                            </m:e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sup>
                          </m:sSup>
                        </m:e>
                      </m:d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nary>
                                <m:naryPr>
                                  <m:chr m:val="∑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d>
                        </m:e>
                      </m:func>
                      <m:r>
                        <a:rPr lang="it-IT" i="1">
                          <a:latin typeface="Cambria Math" panose="02040503050406030204" pitchFamily="18" charset="0"/>
                        </a:rPr>
                        <m:t>𝑑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…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𝑑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𝑁</m:t>
                          </m:r>
                        </m:sub>
                      </m:sSub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cost. di normalizzazione 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𝛽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sSubSup>
                      <m:sSub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it-IT" b="0" i="1" smtClean="0">
                        <a:latin typeface="Cambria Math" panose="02040503050406030204" pitchFamily="18" charset="0"/>
                      </a:rPr>
                      <m:t>/(2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nary>
                                    <m:naryPr>
                                      <m:chr m:val="∏"/>
                                      <m:supHide m:val="on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≤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≤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≤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b>
                                    <m:sup/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nary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sup>
                              </m:sSup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  <m:nary>
                                    <m:naryPr>
                                      <m:chr m:val="∑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  <m:e>
                                      <m:sSubSup>
                                        <m:sSub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nary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Forma generale della probabilità dei vari ensembles                                                                                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𝐺𝑂𝐸</m:t>
                          </m:r>
                        </m:e>
                      </m:mr>
                      <m:m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=2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𝐺𝑈𝐸</m:t>
                          </m:r>
                        </m:e>
                      </m:mr>
                      <m:m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=4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𝐺𝑆𝐸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mr>
                    </m:m>
                  </m:oMath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ED3A5F1B-E79C-469F-B5F4-11D8C013A2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600" y="203200"/>
                <a:ext cx="11927840" cy="6020815"/>
              </a:xfrm>
              <a:prstGeom prst="rect">
                <a:avLst/>
              </a:prstGeom>
              <a:blipFill>
                <a:blip r:embed="rId3"/>
                <a:stretch>
                  <a:fillRect l="-46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02862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5C01F83D-FD55-4A28-9466-2EEB12172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F6C4FB69-DF77-4E7A-9FF4-A77294A91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3942C84-3FB6-488B-8DAD-B0307214C8B8}"/>
                  </a:ext>
                </a:extLst>
              </p:cNvPr>
              <p:cNvSpPr txBox="1"/>
              <p:nvPr/>
            </p:nvSpPr>
            <p:spPr>
              <a:xfrm>
                <a:off x="355600" y="233680"/>
                <a:ext cx="11643360" cy="5815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Abbiamo 3 diversi ensembles: </a:t>
                </a: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GOE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sistema invariante sotto inversione temporale, l’Hamiltoniana commuta con l’operatore di inversione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acc>
                    <m:r>
                      <a:rPr lang="it-IT" b="0" i="0" smtClean="0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H reale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la distribuzione di probabilità è invariante rispetto ad una trasformazione ortogonale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ac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 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𝑂𝐻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   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acc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AutoNum type="arabicPeriod" startAt="2"/>
                </a:pPr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GUE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no time-reversal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invariance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H Hermitiana con elementi complessi. Invarianza sotto trasformazioni unitarie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ac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≠0 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𝑈𝐻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AutoNum type="arabicPeriod" startAt="3"/>
                </a:pPr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GSE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invariante sotto time-reversal, ogni livello è 2 volte degenere, la trasformazione della base è simplettica: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ac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     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acc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=−1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𝑆𝐻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b="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Nearest</a:t>
                </a:r>
                <a:r>
                  <a:rPr lang="it-IT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b="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neighbor</a:t>
                </a:r>
                <a:r>
                  <a:rPr lang="it-IT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b="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distribution</a:t>
                </a:r>
                <a:r>
                  <a:rPr lang="it-IT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                 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p>
                            </m:s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𝑖𝑛𝑡𝑒𝑔𝑟𝑎𝑏𝑖𝑙𝑒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𝑃𝑜𝑖𝑠𝑠𝑜𝑛𝑖𝑎𝑛𝑎</m:t>
                            </m:r>
                          </m:e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num>
                              <m:den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f>
                                  <m:f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                                  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𝐺𝑂𝐸</m:t>
                            </m:r>
                          </m:e>
                          <m:e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32</m:t>
                                </m:r>
                              </m:num>
                              <m:den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den>
                            </m:f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f>
                                  <m:f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num>
                                  <m:den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                              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𝐺𝑈𝐸</m:t>
                            </m:r>
                          </m:e>
                          <m:e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p>
                            </m:sSup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18</m:t>
                                    </m:r>
                                  </m:sup>
                                </m:sSup>
                              </m:num>
                              <m:den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p>
                                </m:sSup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</m:den>
                            </m:f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f>
                                  <m:f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64</m:t>
                                    </m:r>
                                  </m:num>
                                  <m:den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                        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𝐺𝑆𝐸</m:t>
                            </m:r>
                          </m:e>
                        </m:eqArr>
                      </m:e>
                    </m:d>
                  </m:oMath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limLoc m:val="undOvr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𝑑𝑠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3942C84-3FB6-488B-8DAD-B0307214C8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600" y="233680"/>
                <a:ext cx="11643360" cy="5815695"/>
              </a:xfrm>
              <a:prstGeom prst="rect">
                <a:avLst/>
              </a:prstGeom>
              <a:blipFill>
                <a:blip r:embed="rId3"/>
                <a:stretch>
                  <a:fillRect l="-419" t="-52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5030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9CE0054D-B0EA-4D86-A9E0-916F5074B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80275A7A-BDE9-4389-97C6-573F5C756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0F04BD8D-91FF-4BD3-98A3-4FA6DA811E36}"/>
                  </a:ext>
                </a:extLst>
              </p:cNvPr>
              <p:cNvSpPr txBox="1"/>
              <p:nvPr/>
            </p:nvSpPr>
            <p:spPr>
              <a:xfrm flipH="1">
                <a:off x="248919" y="142240"/>
                <a:ext cx="11450322" cy="47516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2.3 Densità degli stati &amp; </a:t>
                </a:r>
                <a:r>
                  <a:rPr lang="it-IT" sz="22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unfolding</a:t>
                </a:r>
                <a:endParaRPr lang="it-IT" sz="22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sz="22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Staircase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function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 sua derivata fornisce formalmente la densità degli stati: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𝑑𝑁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𝑑𝐸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Algoritmo per l’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unfolding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degli spettri: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1. ordinare gli autovalori dell’energia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≤…≤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2. calcolo di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,  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𝜌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3. approssimare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con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una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funzione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smooth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̅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interpolando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tra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salti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della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curva</m:t>
                    </m:r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figura</m:t>
                        </m:r>
                      </m:e>
                    </m:d>
                  </m:oMath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4. con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acc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riscalare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lo spettro in modo che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</m:acc>
                    <m:d>
                      <m:d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≈1</m:t>
                    </m:r>
                  </m:oMath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0F04BD8D-91FF-4BD3-98A3-4FA6DA811E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48919" y="142240"/>
                <a:ext cx="11450322" cy="4751685"/>
              </a:xfrm>
              <a:prstGeom prst="rect">
                <a:avLst/>
              </a:prstGeom>
              <a:blipFill>
                <a:blip r:embed="rId3"/>
                <a:stretch>
                  <a:fillRect l="-692" t="-76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magine 6">
            <a:extLst>
              <a:ext uri="{FF2B5EF4-FFF2-40B4-BE49-F238E27FC236}">
                <a16:creationId xmlns:a16="http://schemas.microsoft.com/office/drawing/2014/main" id="{BE518259-0330-4C0F-A972-F8175E082D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3421" y="463419"/>
            <a:ext cx="3534073" cy="25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220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508FE8AB-262D-47A1-8BE2-0B30446B5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514FDC83-4058-4596-8DAF-C155E1181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867C7CAC-7C70-49FB-8A48-4C9EBF6B8019}"/>
                  </a:ext>
                </a:extLst>
              </p:cNvPr>
              <p:cNvSpPr txBox="1"/>
              <p:nvPr/>
            </p:nvSpPr>
            <p:spPr>
              <a:xfrm>
                <a:off x="193040" y="284480"/>
                <a:ext cx="10881360" cy="1741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2.4 </a:t>
                </a:r>
                <a14:m>
                  <m:oMath xmlns:m="http://schemas.openxmlformats.org/officeDocument/2006/math">
                    <m:r>
                      <a:rPr lang="it-IT" sz="2200" b="1" i="0" smtClean="0">
                        <a:latin typeface="Cambria Math" panose="02040503050406030204" pitchFamily="18" charset="0"/>
                      </a:rPr>
                      <m:t>𝐍𝐮𝐦𝐛𝐞𝐫</m:t>
                    </m:r>
                    <m:r>
                      <a:rPr lang="it-IT" sz="22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2200" b="1" i="0" smtClean="0">
                        <a:latin typeface="Cambria Math" panose="02040503050406030204" pitchFamily="18" charset="0"/>
                      </a:rPr>
                      <m:t>𝐯𝐚𝐫𝐢𝐚𝐧𝐜𝐞</m:t>
                    </m:r>
                    <m:r>
                      <a:rPr lang="it-IT" sz="2200" b="1" i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it-IT" sz="22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Compara la densità spettrale con una linea retta, è una funzione di correlazione: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⟨"/>
                            <m:endChr m:val="⟩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nary>
                                      <m:naryPr>
                                        <m:limLoc m:val="undOvr"/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acc>
                                          <m:accPr>
                                            <m:chr m:val="̅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𝐸</m:t>
                                            </m:r>
                                          </m:e>
                                        </m:acc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>
                                          <m:f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𝐿</m:t>
                                            </m:r>
                                          </m:num>
                                          <m:den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den>
                                        </m:f>
                                      </m:sub>
                                      <m:sup>
                                        <m:acc>
                                          <m:accPr>
                                            <m:chr m:val="̅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𝐸</m:t>
                                            </m:r>
                                          </m:e>
                                        </m:acc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f>
                                          <m:f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𝐿</m:t>
                                            </m:r>
                                          </m:num>
                                          <m:den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den>
                                        </m:f>
                                      </m:sup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𝑑𝐸</m:t>
                                        </m:r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𝜌</m:t>
                                        </m:r>
                                        <m:d>
                                          <m:d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𝐸</m:t>
                                            </m:r>
                                          </m:e>
                                        </m:d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nary>
                                  </m:e>
                                </m:d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b>
                        <m:acc>
                          <m:accPr>
                            <m:chr m:val="̅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</m:acc>
                      </m:sub>
                    </m:sSub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867C7CAC-7C70-49FB-8A48-4C9EBF6B80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040" y="284480"/>
                <a:ext cx="10881360" cy="1741054"/>
              </a:xfrm>
              <a:prstGeom prst="rect">
                <a:avLst/>
              </a:prstGeom>
              <a:blipFill>
                <a:blip r:embed="rId3"/>
                <a:stretch>
                  <a:fillRect l="-112" t="-245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58D55F94-F1F9-4D29-BA34-11B6758595FD}"/>
                  </a:ext>
                </a:extLst>
              </p:cNvPr>
              <p:cNvSpPr txBox="1"/>
              <p:nvPr/>
            </p:nvSpPr>
            <p:spPr>
              <a:xfrm>
                <a:off x="331123" y="1562276"/>
                <a:ext cx="10881360" cy="50112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2.5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2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200" b="1" i="0" smtClean="0">
                            <a:latin typeface="Cambria Math" panose="02040503050406030204" pitchFamily="18" charset="0"/>
                          </a:rPr>
                          <m:t>𝚫</m:t>
                        </m:r>
                      </m:e>
                      <m:sub>
                        <m:r>
                          <a:rPr lang="it-IT" sz="2200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b>
                    </m:sSub>
                    <m:r>
                      <a:rPr lang="it-IT" sz="2200" b="1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it-IT" sz="2200" b="1" i="0" smtClean="0">
                        <a:latin typeface="Cambria Math" panose="02040503050406030204" pitchFamily="18" charset="0"/>
                      </a:rPr>
                      <m:t>𝐬𝐭𝐚𝐭𝐢𝐬𝐭𝐢𝐜</m:t>
                    </m:r>
                  </m:oMath>
                </a14:m>
                <a:endParaRPr lang="it-IT" sz="22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Dà una misura delle fluttuazioni della sequenza di autovalori intorno alla densità media: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den>
                      </m:f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⟨"/>
                              <m:endChr m:val="⟩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limLow>
                                    <m:limLow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</a:rPr>
                                        <m:t>min</m:t>
                                      </m:r>
                                    </m:e>
                                    <m:lim>
                                      <m:d>
                                        <m:dPr>
                                          <m:begChr m:val="{"/>
                                          <m:endChr m:val="}"/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</m:d>
                                    </m:lim>
                                  </m:limLow>
                                </m:fName>
                                <m:e>
                                  <m:nary>
                                    <m:naryPr>
                                      <m:limLoc m:val="undOvr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acc>
                                        <m:accPr>
                                          <m:chr m:val="̅"/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m:rPr>
                                              <m:brk m:alnAt="24"/>
                                            </m:r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𝐸</m:t>
                                          </m:r>
                                        </m:e>
                                      </m:acc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</m:sub>
                                    <m:sup>
                                      <m:acc>
                                        <m:accPr>
                                          <m:chr m:val="̅"/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𝐸</m:t>
                                          </m:r>
                                        </m:e>
                                      </m:acc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</m:sup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𝑑𝐸</m:t>
                                      </m:r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["/>
                                              <m:endChr m:val="]"/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nary>
                                                <m:naryPr>
                                                  <m:limLoc m:val="undOvr"/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naryPr>
                                                <m:sub>
                                                  <m:r>
                                                    <m:rPr>
                                                      <m:brk m:alnAt="24"/>
                                                    </m:r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</m:sub>
                                                <m:sup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𝐸</m:t>
                                                  </m:r>
                                                </m:sup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𝑑</m:t>
                                                  </m:r>
                                                  <m:sSup>
                                                    <m:sSupPr>
                                                      <m:ctrlP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pPr>
                                                    <m:e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𝐸</m:t>
                                                      </m:r>
                                                    </m:e>
                                                    <m:sup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′</m:t>
                                                      </m:r>
                                                    </m:sup>
                                                  </m:sSup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𝜌</m:t>
                                                  </m:r>
                                                  <m:d>
                                                    <m:dPr>
                                                      <m:ctrlP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dPr>
                                                    <m:e>
                                                      <m:sSup>
                                                        <m:sSupPr>
                                                          <m:ctrlPr>
                                                            <a:rPr lang="it-IT" b="0" i="1" smtClean="0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sSupPr>
                                                        <m:e>
                                                          <m:r>
                                                            <a:rPr lang="it-IT" b="0" i="1" smtClean="0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𝐸</m:t>
                                                          </m:r>
                                                        </m:e>
                                                        <m:sup>
                                                          <m:r>
                                                            <a:rPr lang="it-IT" b="0" i="1" smtClean="0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′</m:t>
                                                          </m:r>
                                                        </m:sup>
                                                      </m:sSup>
                                                    </m:e>
                                                  </m:d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−</m:t>
                                                  </m:r>
                                                  <m:d>
                                                    <m:dPr>
                                                      <m:ctrlP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dPr>
                                                    <m:e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𝑎</m:t>
                                                      </m:r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+</m:t>
                                                      </m:r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𝑏𝐸</m:t>
                                                      </m:r>
                                                    </m:e>
                                                  </m:d>
                                                </m:e>
                                              </m:nary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nary>
                                </m:e>
                              </m:func>
                            </m:e>
                          </m:d>
                        </m:e>
                        <m:sub>
                          <m:acc>
                            <m:accPr>
                              <m:chr m:val="̅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acc>
                        </m:sub>
                      </m:sSub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 predizioni dalla RMT sono: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                                                                       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15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                                   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𝑃𝑜𝑖𝑠𝑠𝑜𝑛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𝑖𝑛𝑡𝑒𝑔𝑟𝑎𝑏𝑖𝑙𝑒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𝜋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</m:d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5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den>
                                      </m:f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𝜋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8</m:t>
                                          </m:r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        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𝐺𝑂𝐸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it-IT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𝜋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</m:d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5</m:t>
                                          </m:r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                 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𝐺𝑈𝐸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𝜋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</m:d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5</m:t>
                                          </m:r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den>
                                      </m:f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𝜋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8</m:t>
                                          </m:r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          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𝐺𝑆𝐸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58D55F94-F1F9-4D29-BA34-11B6758595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123" y="1562276"/>
                <a:ext cx="10881360" cy="5011244"/>
              </a:xfrm>
              <a:prstGeom prst="rect">
                <a:avLst/>
              </a:prstGeom>
              <a:blipFill>
                <a:blip r:embed="rId4"/>
                <a:stretch>
                  <a:fillRect l="-728" t="-7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magine 7">
            <a:extLst>
              <a:ext uri="{FF2B5EF4-FFF2-40B4-BE49-F238E27FC236}">
                <a16:creationId xmlns:a16="http://schemas.microsoft.com/office/drawing/2014/main" id="{29D87930-1501-47F8-BBBC-CD0F4B8DF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123" y="3673556"/>
            <a:ext cx="4108797" cy="253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066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56E660CD-25C7-4E3B-BB5A-82869F941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7FF54B88-884B-4629-8E46-D66E4004C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03156E0-9FEA-420B-80EB-4FF2CB2F4150}"/>
              </a:ext>
            </a:extLst>
          </p:cNvPr>
          <p:cNvSpPr txBox="1"/>
          <p:nvPr/>
        </p:nvSpPr>
        <p:spPr>
          <a:xfrm>
            <a:off x="233680" y="154931"/>
            <a:ext cx="94589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2.6 Stadium </a:t>
            </a:r>
            <a:r>
              <a:rPr lang="it-IT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Billiard</a:t>
            </a:r>
            <a:endParaRPr lang="it-IT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35FE0BC-32B1-4CF7-8D8F-98E247074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400" y="2878888"/>
            <a:ext cx="5345359" cy="3053255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AD82BD42-AEE8-4278-8688-8AC41D0E7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44937"/>
            <a:ext cx="4822804" cy="272115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FAA9D79-F4CF-4F41-B8A1-9FE565232A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60" y="755585"/>
            <a:ext cx="2987299" cy="148602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CD3253C5-F3D8-46F7-8686-B84EA15224F3}"/>
                  </a:ext>
                </a:extLst>
              </p:cNvPr>
              <p:cNvSpPr txBox="1"/>
              <p:nvPr/>
            </p:nvSpPr>
            <p:spPr>
              <a:xfrm>
                <a:off x="3686186" y="673564"/>
                <a:ext cx="8272134" cy="16009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Integrabile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=0, 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caotico altrimenti. La distribuzione della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nearest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neighbor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spacing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segue l’andamento di una distribuzione di Brody, del tutto fenomenologica: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</m:sSup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𝐷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p>
                              </m:sSup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      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con</m:t>
                          </m:r>
                          <m:r>
                            <a:rPr lang="it-IT" b="0" i="0" smtClean="0">
                              <a:latin typeface="Cambria Math" panose="02040503050406030204" pitchFamily="18" charset="0"/>
                            </a:rPr>
                            <m:t>    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</a:rPr>
                                        <m:t>Γ</m:t>
                                      </m:r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2+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</m:d>
                                    </m:num>
                                    <m:den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2+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   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func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=0,82±0,07 </m:t>
                      </m:r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parametro</m:t>
                      </m:r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di</m:t>
                      </m:r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Brody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CD3253C5-F3D8-46F7-8686-B84EA15224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6186" y="673564"/>
                <a:ext cx="8272134" cy="1600951"/>
              </a:xfrm>
              <a:prstGeom prst="rect">
                <a:avLst/>
              </a:prstGeom>
              <a:blipFill>
                <a:blip r:embed="rId6"/>
                <a:stretch>
                  <a:fillRect l="-663" t="-1901" b="-266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423077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55A26CC9-B43A-4019-BAC3-CA37E5DF1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0E29BF5-EBF2-4464-8F21-CB29E151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25D76CE-74E5-4AEB-9A7F-0B60590C6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495" y="41873"/>
            <a:ext cx="7950088" cy="180473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B8FE25F-2232-40FE-B44C-300EEE3B7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529" y="2047240"/>
            <a:ext cx="5537460" cy="401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72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3F4EBBE-A2C0-4E74-8FF9-3A328AC4B35C}"/>
              </a:ext>
            </a:extLst>
          </p:cNvPr>
          <p:cNvSpPr txBox="1"/>
          <p:nvPr/>
        </p:nvSpPr>
        <p:spPr>
          <a:xfrm flipH="1">
            <a:off x="446028" y="155826"/>
            <a:ext cx="1129994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AutoNum type="romanUcPeriod"/>
            </a:pPr>
            <a:r>
              <a:rPr lang="it-IT" sz="2800" b="1" dirty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Introduzione</a:t>
            </a:r>
          </a:p>
          <a:p>
            <a:r>
              <a:rPr lang="it-IT" sz="2400" b="1" dirty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I.1  Spettro regolare e irregolare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C9158D6-2D40-40EB-94F8-922E721D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Introduzione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502CD3-5EBE-4907-B8D6-07F1874DA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CAE6F495-2DF7-4F3F-B4D5-715506B19C30}"/>
                  </a:ext>
                </a:extLst>
              </p:cNvPr>
              <p:cNvSpPr txBox="1"/>
              <p:nvPr/>
            </p:nvSpPr>
            <p:spPr>
              <a:xfrm flipH="1">
                <a:off x="446028" y="1048378"/>
                <a:ext cx="11521072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Teorema KAM per sistemi Hamiltoniani non-integrabili. Nel limite semiclassico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ℏ→0</m:t>
                    </m:r>
                  </m:oMath>
                </a14:m>
                <a:endParaRPr lang="it-IT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i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Regolare:  </a:t>
                </a:r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regimi di integrabilità, tutti gli stati possono essere quantizzati in accordo con le regole EBK, </a:t>
                </a:r>
                <a:r>
                  <a:rPr lang="it-IT" dirty="0" err="1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labeling</a:t>
                </a:r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con </a:t>
                </a:r>
                <a14:m>
                  <m:oMath xmlns:m="http://schemas.openxmlformats.org/officeDocument/2006/math"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𝒏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</m:e>
                    </m:d>
                  </m:oMath>
                </a14:m>
                <a:r>
                  <a:rPr lang="it-IT" b="1" i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# quantici con N gradi di libertà.</a:t>
                </a:r>
              </a:p>
              <a:p>
                <a:endParaRPr lang="it-IT" b="1" i="1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i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Irregolare: </a:t>
                </a:r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corrispondente ad un regime di </a:t>
                </a:r>
                <a:r>
                  <a:rPr lang="it-IT" dirty="0" err="1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caoticità</a:t>
                </a:r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 EBK non applicabile, volume dell’ordine di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𝑂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ℏ</m:t>
                            </m:r>
                          </m:e>
                        </m:d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CAE6F495-2DF7-4F3F-B4D5-715506B19C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446028" y="1048378"/>
                <a:ext cx="11521072" cy="2585323"/>
              </a:xfrm>
              <a:prstGeom prst="rect">
                <a:avLst/>
              </a:prstGeom>
              <a:blipFill>
                <a:blip r:embed="rId3"/>
                <a:stretch>
                  <a:fillRect l="-423" t="-141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asellaDiTesto 4">
            <a:extLst>
              <a:ext uri="{FF2B5EF4-FFF2-40B4-BE49-F238E27FC236}">
                <a16:creationId xmlns:a16="http://schemas.microsoft.com/office/drawing/2014/main" id="{F20E17D6-3CA7-42A9-885B-BA936CDB890C}"/>
              </a:ext>
            </a:extLst>
          </p:cNvPr>
          <p:cNvSpPr txBox="1"/>
          <p:nvPr/>
        </p:nvSpPr>
        <p:spPr>
          <a:xfrm flipH="1">
            <a:off x="446028" y="2890391"/>
            <a:ext cx="11299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I.2  Integrabilità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89DBF138-0DB3-415C-B13E-4AAC65D951F4}"/>
                  </a:ext>
                </a:extLst>
              </p:cNvPr>
              <p:cNvSpPr txBox="1"/>
              <p:nvPr/>
            </p:nvSpPr>
            <p:spPr>
              <a:xfrm flipH="1">
                <a:off x="335462" y="3530354"/>
                <a:ext cx="11521072" cy="2704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Def: </a:t>
                </a:r>
                <a:r>
                  <a:rPr lang="it-IT" i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Un sistema quantistico è integrabile se esistono m operatori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𝐼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;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i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mutuamente commutanti: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</m:acc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</m:acc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=0,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Inoltre,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𝐼</m:t>
                        </m:r>
                      </m:e>
                    </m:acc>
                  </m:oMath>
                </a14:m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indipendente da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</m:acc>
                  </m:oMath>
                </a14:m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 tale che le funzioni nello spazio delle fasi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devono soddisfare la condizione di </a:t>
                </a:r>
                <a:r>
                  <a:rPr lang="it-IT" dirty="0" err="1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bracket</a:t>
                </a:r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di </a:t>
                </a:r>
                <a:r>
                  <a:rPr lang="it-IT" dirty="0" err="1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Moyal</a:t>
                </a:r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: 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e.g. per 2 </a:t>
                </a:r>
                <a:r>
                  <a:rPr lang="it-IT" dirty="0" err="1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d.o.f</a:t>
                </a:r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.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(vedi Appendice </a:t>
                </a:r>
                <a:r>
                  <a:rPr lang="it-IT" b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A.2</a:t>
                </a:r>
                <a:r>
                  <a:rPr lang="it-IT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):</a:t>
                </a:r>
              </a:p>
              <a:p>
                <a:endParaRPr lang="it-IT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ℏ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sub>
                                      </m:sSub>
                                    </m:den>
                                  </m:f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𝐼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sub>
                                      </m:sSub>
                                    </m:den>
                                  </m:f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𝐼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𝐼</m:t>
                                          </m:r>
                                        </m:sub>
                                      </m:sSub>
                                    </m:den>
                                  </m:f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𝐼</m:t>
                                          </m:r>
                                        </m:sub>
                                      </m:sSub>
                                    </m:den>
                                  </m:f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e>
                      </m:func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89DBF138-0DB3-415C-B13E-4AAC65D951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335462" y="3530354"/>
                <a:ext cx="11521072" cy="2704458"/>
              </a:xfrm>
              <a:prstGeom prst="rect">
                <a:avLst/>
              </a:prstGeom>
              <a:blipFill>
                <a:blip r:embed="rId4"/>
                <a:stretch>
                  <a:fillRect l="-423" t="-90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7175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894EDF30-8B31-4D7B-8B35-65AD962A9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Appendice 1: funzione d’onda semiclassica per sistemi integrabili in più dimensioni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A3922AC-202C-49BA-83E1-59B05B234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30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64DF70C5-DC84-4247-8E6C-677DEAAC386C}"/>
                  </a:ext>
                </a:extLst>
              </p:cNvPr>
              <p:cNvSpPr txBox="1"/>
              <p:nvPr/>
            </p:nvSpPr>
            <p:spPr>
              <a:xfrm>
                <a:off x="379379" y="247399"/>
                <a:ext cx="11267872" cy="5953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A.1 Appendice</a:t>
                </a:r>
              </a:p>
              <a:p>
                <a:r>
                  <a:rPr lang="it-IT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Funzione d’onda semiclassica per sistemi integrabili in più dimensioni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Partiamo dall’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Di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Schroedinger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stazionaria: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ℏ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</a:rPr>
                                <m:t>∇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it-IT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𝜓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Facciamo un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ansatz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del tipo: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ℏ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𝜉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A,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𝜉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rispettivamente ampiezza e fase. Da questa espressione: </a:t>
                </a:r>
              </a:p>
              <a:p>
                <a:pPr algn="ctr"/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</a:rPr>
                      <m:t>𝜓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</a:rPr>
                              <m:t>∇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limLow>
                          <m:limLow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groupChr>
                              <m:groupChrPr>
                                <m:chr m:val="⏟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groupChrPr>
                              <m:e>
                                <m:f>
                                  <m:f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num>
                                  <m:den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ℏ</m:t>
                                    </m:r>
                                  </m:den>
                                </m:f>
                                <m:r>
                                  <m:rPr>
                                    <m:sty m:val="p"/>
                                  </m:rPr>
                                  <a:rPr lang="it-IT">
                                    <a:latin typeface="Cambria Math" panose="02040503050406030204" pitchFamily="18" charset="0"/>
                                  </a:rPr>
                                  <m:t>∇</m:t>
                                </m:r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𝜉</m:t>
                                </m:r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⋅</m:t>
                                </m:r>
                                <m:r>
                                  <m:rPr>
                                    <m:sty m:val="p"/>
                                  </m:rPr>
                                  <a:rPr lang="it-IT">
                                    <a:latin typeface="Cambria Math" panose="02040503050406030204" pitchFamily="18" charset="0"/>
                                  </a:rPr>
                                  <m:t>∇</m:t>
                                </m:r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num>
                                  <m:den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ℏ</m:t>
                                    </m:r>
                                  </m:den>
                                </m:f>
                                <m:d>
                                  <m:d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it-IT">
                                            <a:latin typeface="Cambria Math" panose="02040503050406030204" pitchFamily="18" charset="0"/>
                                          </a:rPr>
                                          <m:t>∇</m:t>
                                        </m:r>
                                      </m:e>
                                      <m:sup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𝜉</m:t>
                                    </m:r>
                                  </m:e>
                                </m:d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</m:groupChr>
                          </m:e>
                          <m:lim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num>
                              <m:den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den>
                            </m:f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</a:rPr>
                              <m:t>∇</m:t>
                            </m:r>
                            <m:d>
                              <m:d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p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it-IT" b="0" i="0" smtClean="0">
                                    <a:latin typeface="Cambria Math" panose="02040503050406030204" pitchFamily="18" charset="0"/>
                                  </a:rPr>
                                  <m:t>∇</m:t>
                                </m:r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𝜉</m:t>
                                </m:r>
                              </m:e>
                            </m:d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=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.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𝐼𝑚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</m:lim>
                        </m:limLow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</a:rPr>
                              <m:t>∇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𝜉</m:t>
                            </m:r>
                          </m:e>
                        </m:d>
                      </m:e>
                    </m:d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ℏ</m:t>
                            </m:r>
                          </m:den>
                        </m:f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𝜉</m:t>
                        </m:r>
                      </m:sup>
                    </m:sSup>
                  </m:oMath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Reinserendo nell’equazione e separando la parte reale da quella immaginaria: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∇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𝜉</m:t>
                                  </m:r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ℏ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∇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den>
                      </m:f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 parte a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sx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rappresenta l’equazione di Hamilton-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Jacobi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it-IT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it-IT" b="1" i="1" smtClean="0">
                                <a:latin typeface="Cambria Math" panose="02040503050406030204" pitchFamily="18" charset="0"/>
                              </a:rPr>
                              <m:t>𝒓</m:t>
                            </m:r>
                          </m:den>
                        </m:f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𝑐𝑜𝑠𝑡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con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𝜉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funzione generatrice (analogia corretta solo al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leading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order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in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ℏ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), mentre quella a dx una correzione quantistica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ℏ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64DF70C5-DC84-4247-8E6C-677DEAAC3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379" y="247399"/>
                <a:ext cx="11267872" cy="5953105"/>
              </a:xfrm>
              <a:prstGeom prst="rect">
                <a:avLst/>
              </a:prstGeom>
              <a:blipFill>
                <a:blip r:embed="rId3"/>
                <a:stretch>
                  <a:fillRect l="-811" t="-82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05188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A14AF72B-318F-43FA-B80F-853D1796D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Appendice 1: funzione d’onda semiclassica per sistemi integrabili in più dimensioni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762515E-A110-426E-855A-F2473C8DB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31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601059E5-CC37-4593-9875-A55C8699363A}"/>
                  </a:ext>
                </a:extLst>
              </p:cNvPr>
              <p:cNvSpPr txBox="1"/>
              <p:nvPr/>
            </p:nvSpPr>
            <p:spPr>
              <a:xfrm>
                <a:off x="259404" y="194553"/>
                <a:ext cx="11673192" cy="2059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Analizziamo la parte immaginaria dell’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di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Schroedinger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∇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d>
                            <m:d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𝜉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     </m:t>
                      </m:r>
                      <m:groupChr>
                        <m:groupChrPr>
                          <m:chr m:val="⇔"/>
                          <m:pos m:val="top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1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.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𝑑𝑖𝑣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.</m:t>
                          </m:r>
                        </m:e>
                      </m:groupCh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nary>
                        <m:naryPr>
                          <m:chr m:val="∮"/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𝜉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Tale volume è generato da una certa area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che evolve nel tempo intorno ad una famiglia di traiettorie dal punto iniziale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La direzione delle traiettorie è determinata da </a:t>
                </a:r>
                <a14:m>
                  <m:oMath xmlns:m="http://schemas.openxmlformats.org/officeDocument/2006/math">
                    <m:r>
                      <a:rPr lang="it-IT" b="1" i="1" smtClean="0">
                        <a:latin typeface="Cambria Math" panose="02040503050406030204" pitchFamily="18" charset="0"/>
                      </a:rPr>
                      <m:t>𝒑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𝜉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𝜉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lungo il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boundary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del tubo di flusso in figura. </a:t>
                </a:r>
                <a:endParaRPr lang="it-IT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601059E5-CC37-4593-9875-A55C869936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404" y="194553"/>
                <a:ext cx="11673192" cy="2059475"/>
              </a:xfrm>
              <a:prstGeom prst="rect">
                <a:avLst/>
              </a:prstGeom>
              <a:blipFill>
                <a:blip r:embed="rId3"/>
                <a:stretch>
                  <a:fillRect l="-470" t="-1775" b="-384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magine 5">
            <a:extLst>
              <a:ext uri="{FF2B5EF4-FFF2-40B4-BE49-F238E27FC236}">
                <a16:creationId xmlns:a16="http://schemas.microsoft.com/office/drawing/2014/main" id="{1AB8390C-21A9-4C5B-B2C5-BD8A18A29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4977" y="2254028"/>
            <a:ext cx="7434943" cy="287782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6AF593D9-364D-4A01-B384-594F800A880F}"/>
                  </a:ext>
                </a:extLst>
              </p:cNvPr>
              <p:cNvSpPr txBox="1"/>
              <p:nvPr/>
            </p:nvSpPr>
            <p:spPr>
              <a:xfrm>
                <a:off x="259404" y="5241820"/>
                <a:ext cx="11673192" cy="7694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Gli unici contributi derivano da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𝛿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Si valuta l’integrale sopra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ottennendo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endParaRPr lang="it-IT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0=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1" i="0" smtClean="0">
                              <a:latin typeface="Cambria Math" panose="02040503050406030204" pitchFamily="18" charset="0"/>
                            </a:rPr>
                            <m:t>𝐧</m:t>
                          </m:r>
                        </m:e>
                        <m:sub>
                          <m:r>
                            <a:rPr lang="it-IT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𝜉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  <m:sub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𝜉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6AF593D9-364D-4A01-B384-594F800A8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404" y="5241820"/>
                <a:ext cx="11673192" cy="769441"/>
              </a:xfrm>
              <a:prstGeom prst="rect">
                <a:avLst/>
              </a:prstGeom>
              <a:blipFill>
                <a:blip r:embed="rId5"/>
                <a:stretch>
                  <a:fillRect l="-470" t="-4762" b="-555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55499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A14AF72B-318F-43FA-B80F-853D1796D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Appendice 1: funzione d’onda semiclassica per sistemi integrabili in più dimensioni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762515E-A110-426E-855A-F2473C8DB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601059E5-CC37-4593-9875-A55C8699363A}"/>
                  </a:ext>
                </a:extLst>
              </p:cNvPr>
              <p:cNvSpPr txBox="1"/>
              <p:nvPr/>
            </p:nvSpPr>
            <p:spPr>
              <a:xfrm>
                <a:off x="259404" y="194553"/>
                <a:ext cx="11673192" cy="5567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 alcune sostituzioni: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con</m:t>
                      </m:r>
                      <m:r>
                        <a:rPr lang="it-IT" b="0" i="0" smtClean="0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it-IT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  <m:sub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it-IT" b="1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𝛿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1" i="1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 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det</m:t>
                          </m:r>
                        </m:fName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</a:rPr>
                                        <m:t>𝒓</m:t>
                                      </m:r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</a:rPr>
                                        <m:t>𝒓</m:t>
                                      </m:r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un sistema integrabile possiamo usare le variabili azione angolo per descriverne l’evoluzione: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𝒓</m:t>
                      </m:r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≡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𝒓</m:t>
                      </m:r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𝜽</m:t>
                          </m:r>
                          <m:d>
                            <m:d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𝜽</m:t>
                      </m:r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                  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den>
                      </m:f>
                    </m:oMath>
                  </m:oMathPara>
                </a14:m>
                <a:endParaRPr lang="it-IT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d>
                            <m:d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𝜽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𝜽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𝜽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𝜽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it-IT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Riscrivendo ciascuno dei termini precedenti risp. come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  <m:d>
                          <m:dPr>
                            <m:ctrlPr>
                              <a:rPr lang="it-IT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den>
                    </m:f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it-IT" b="1" i="1">
                                    <a:latin typeface="Cambria Math" panose="02040503050406030204" pitchFamily="18" charset="0"/>
                                  </a:rPr>
                                  <m:t>𝜽</m:t>
                                </m:r>
                              </m:num>
                              <m:den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it-IT" b="1" i="1">
                                    <a:latin typeface="Cambria Math" panose="02040503050406030204" pitchFamily="18" charset="0"/>
                                  </a:rPr>
                                  <m:t>𝒓</m:t>
                                </m:r>
                              </m:den>
                            </m:f>
                            <m:r>
                              <a:rPr lang="it-IT" b="1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it-IT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1" i="1">
                                    <a:latin typeface="Cambria Math" panose="02040503050406030204" pitchFamily="18" charset="0"/>
                                  </a:rPr>
                                  <m:t>𝒓</m:t>
                                </m:r>
                              </m:e>
                              <m:sub>
                                <m:r>
                                  <a:rPr lang="it-IT" b="1" i="1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  <m:r>
                              <a:rPr lang="it-IT" b="1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it-IT" b="1" i="1">
                            <a:latin typeface="Cambria Math" panose="02040503050406030204" pitchFamily="18" charset="0"/>
                          </a:rPr>
                          <m:t>𝜽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it-IT" b="1" i="1">
                            <a:latin typeface="Cambria Math" panose="02040503050406030204" pitchFamily="18" charset="0"/>
                          </a:rPr>
                          <m:t>𝒓</m:t>
                        </m:r>
                      </m:den>
                    </m:f>
                    <m:r>
                      <a:rPr lang="it-IT" b="1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it-IT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la funzione d’onda sarà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∼</m:t>
                      </m:r>
                      <m:d>
                        <m:dPr>
                          <m:begChr m:val="|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𝒓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𝒓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𝑆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𝑰</m:t>
                                      </m:r>
                                    </m:den>
                                  </m:f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b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𝟏</m:t>
                                          </m:r>
                                        </m:sub>
                                      </m:sSub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𝑰</m:t>
                                      </m:r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               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𝒑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      </m:t>
                      </m:r>
                      <m:f>
                        <m:fPr>
                          <m:ctrlP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𝑰</m:t>
                          </m:r>
                        </m:den>
                      </m:f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𝜽</m:t>
                      </m:r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it-IT" b="0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</m:d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det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𝑆</m:t>
                                          </m:r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𝒓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𝑰</m:t>
                                          </m:r>
                                        </m:den>
                                      </m:f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𝒓</m:t>
                                              </m:r>
                                            </m:e>
                                            <m:sub/>
                                          </m:sSub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𝑰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rad>
                      <m:sSup>
                        <m:sSup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ℏ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sup>
                      </m:sSup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Il problema è che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𝑆</m:t>
                    </m:r>
                    <m:d>
                      <m:dPr>
                        <m:ctrlP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𝑰</m:t>
                        </m:r>
                      </m:e>
                    </m:d>
                    <m:r>
                      <a:rPr lang="it-IT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non è univocamente determinata per un certo valore di </a:t>
                </a:r>
                <a14:m>
                  <m:oMath xmlns:m="http://schemas.openxmlformats.org/officeDocument/2006/math">
                    <m:r>
                      <a:rPr lang="it-IT" b="1" i="1" smtClean="0"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cui occorre sommare su tutti i possibili rami: </a:t>
                </a: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601059E5-CC37-4593-9875-A55C869936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404" y="194553"/>
                <a:ext cx="11673192" cy="5567165"/>
              </a:xfrm>
              <a:prstGeom prst="rect">
                <a:avLst/>
              </a:prstGeom>
              <a:blipFill>
                <a:blip r:embed="rId3"/>
                <a:stretch>
                  <a:fillRect l="-470" t="-657" b="-87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67109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E6ABDB8C-7158-4620-B7CC-FB7ECED6D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Appendice 1: funzione d’onda semiclassica per sistemi integrabili in più dimensioni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7CF349E-1C9E-43AF-88A7-C9CC625AA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33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402600A1-1345-4AC5-9D5C-9F4F73388136}"/>
                  </a:ext>
                </a:extLst>
              </p:cNvPr>
              <p:cNvSpPr txBox="1"/>
              <p:nvPr/>
            </p:nvSpPr>
            <p:spPr>
              <a:xfrm>
                <a:off x="369651" y="301717"/>
                <a:ext cx="11614826" cy="39576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it-IT" b="0" i="1" dirty="0">
                  <a:latin typeface="Cambria Math" panose="02040503050406030204" pitchFamily="18" charset="0"/>
                </a:endParaRPr>
              </a:p>
              <a:p>
                <a:endParaRPr lang="it-IT" i="1" dirty="0">
                  <a:latin typeface="Cambria Math" panose="02040503050406030204" pitchFamily="18" charset="0"/>
                </a:endParaRPr>
              </a:p>
              <a:p>
                <a:endParaRPr lang="it-IT" b="0" i="1" dirty="0">
                  <a:latin typeface="Cambria Math" panose="02040503050406030204" pitchFamily="18" charset="0"/>
                </a:endParaRPr>
              </a:p>
              <a:p>
                <a:endParaRPr lang="it-IT" i="1" dirty="0">
                  <a:latin typeface="Cambria Math" panose="02040503050406030204" pitchFamily="18" charset="0"/>
                </a:endParaRPr>
              </a:p>
              <a:p>
                <a:endParaRPr lang="it-IT" b="0" i="1" dirty="0">
                  <a:latin typeface="Cambria Math" panose="02040503050406030204" pitchFamily="18" charset="0"/>
                </a:endParaRPr>
              </a:p>
              <a:p>
                <a:endParaRPr lang="it-IT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∝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</m:sub>
                        <m:sup/>
                        <m:e>
                          <m:rad>
                            <m:radPr>
                              <m:deg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f>
                                            <m:f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sSup>
                                                <m:sSup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𝜕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</m:sup>
                                              </m:sSup>
                                              <m:sSub>
                                                <m:sSub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𝑆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𝜈</m:t>
                                                  </m:r>
                                                </m:sub>
                                              </m:sSub>
                                              <m:d>
                                                <m:d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𝒓</m:t>
                                                  </m:r>
                                                  <m: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,</m:t>
                                                  </m:r>
                                                  <m: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𝑰</m:t>
                                                  </m:r>
                                                </m:e>
                                              </m:d>
                                            </m:num>
                                            <m:den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𝜕</m:t>
                                              </m:r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</a:rPr>
                                                <m:t>𝒓</m:t>
                                              </m:r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𝜕</m:t>
                                              </m:r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</a:rPr>
                                                <m:t>𝑰</m:t>
                                              </m:r>
                                            </m:den>
                                          </m:f>
                                        </m:e>
                                      </m:d>
                                    </m:e>
                                  </m:func>
                                </m:e>
                              </m:d>
                            </m:e>
                          </m:rad>
                        </m:e>
                      </m:nary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𝜈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𝜈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it-IT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è il solito indice di </a:t>
                </a:r>
                <a:r>
                  <a:rPr lang="it-IT" b="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Maslov</a:t>
                </a:r>
                <a:r>
                  <a:rPr lang="it-IT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che tiene conto del comportamento delle orbite nei punti di inversione del moto.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un sistema non-integrabile non possiamo più descrivere l’azione per un certo </a:t>
                </a:r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 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fisso, ma estendere la forma dell’azione a tutte le possibili orbite: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402600A1-1345-4AC5-9D5C-9F4F733881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651" y="301717"/>
                <a:ext cx="11614826" cy="3957686"/>
              </a:xfrm>
              <a:prstGeom prst="rect">
                <a:avLst/>
              </a:prstGeom>
              <a:blipFill>
                <a:blip r:embed="rId3"/>
                <a:stretch>
                  <a:fillRect l="-472" r="-68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>
            <a:extLst>
              <a:ext uri="{FF2B5EF4-FFF2-40B4-BE49-F238E27FC236}">
                <a16:creationId xmlns:a16="http://schemas.microsoft.com/office/drawing/2014/main" id="{67562C2F-423E-4AA2-9B8F-BA14C84CF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423" y="33090"/>
            <a:ext cx="3346762" cy="246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4574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10E34E75-BBC8-4A04-BAD5-4AED81253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Appendice 2: </a:t>
            </a:r>
            <a:r>
              <a:rPr lang="it-IT" dirty="0" err="1"/>
              <a:t>bracket</a:t>
            </a:r>
            <a:r>
              <a:rPr lang="it-IT" dirty="0"/>
              <a:t> di </a:t>
            </a:r>
            <a:r>
              <a:rPr lang="it-IT" dirty="0" err="1"/>
              <a:t>moyal</a:t>
            </a:r>
            <a:r>
              <a:rPr lang="it-IT" dirty="0"/>
              <a:t> e funzione di </a:t>
            </a:r>
            <a:r>
              <a:rPr lang="it-IT" dirty="0" err="1"/>
              <a:t>wigner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81D3A0B4-67F9-47EC-81F0-2F33D3C3A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1C0D6E5-898B-4F81-8AE6-A1FD2B473903}"/>
              </a:ext>
            </a:extLst>
          </p:cNvPr>
          <p:cNvSpPr txBox="1"/>
          <p:nvPr/>
        </p:nvSpPr>
        <p:spPr>
          <a:xfrm>
            <a:off x="418171" y="91172"/>
            <a:ext cx="101382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A.2 Appendice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AA97C3EE-AA1A-4E40-ADAF-BBED3811DAA4}"/>
                  </a:ext>
                </a:extLst>
              </p:cNvPr>
              <p:cNvSpPr txBox="1"/>
              <p:nvPr/>
            </p:nvSpPr>
            <p:spPr>
              <a:xfrm>
                <a:off x="443883" y="552837"/>
                <a:ext cx="11304233" cy="5334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Bracket di </a:t>
                </a:r>
                <a:r>
                  <a:rPr lang="it-IT" sz="20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Moyal</a:t>
                </a:r>
                <a:r>
                  <a:rPr lang="it-IT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 funzione di </a:t>
                </a:r>
                <a:r>
                  <a:rPr lang="it-IT" sz="20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Wigner</a:t>
                </a:r>
                <a:endParaRPr lang="it-IT" sz="20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Espressione nota: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ℏ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Wigner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&amp;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Moyal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ricercano un’equivalenza classica nello spazio delle fasi per il principio di indeterminazione. Partiamo dal considerare un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operatore caratteristico: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𝑀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𝜙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exp</m:t>
                          </m:r>
                        </m:fName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{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/ℏ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</m:acc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}</m:t>
                          </m:r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𝜏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𝜙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in unità di posizione e momento risp.. Possiamo esprimere uno stato come: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𝑀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𝜏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𝜙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=⟨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𝜓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</m:t>
                      </m:r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</m:acc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  <m:acc>
                                <m:accPr>
                                  <m:chr m:val="̂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acc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d>
                          <m:d>
                            <m:dPr>
                              <m:begChr m:val="|"/>
                              <m:endChr m:val="⟩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𝜓</m:t>
                              </m:r>
                            </m:e>
                          </m:d>
                          <m:limLow>
                            <m:limLow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limLowPr>
                            <m:e>
                              <m:groupChr>
                                <m:groupChrPr>
                                  <m:chr m:val="⏟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groupChr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</m:e>
                              </m:groupChr>
                            </m:e>
                            <m:li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𝐶𝐵𝐻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𝑓𝑜𝑟𝑚𝑢𝑙𝑎</m:t>
                              </m:r>
                            </m:lim>
                          </m:limLow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⟨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sup>
                          </m:sSup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</m:acc>
                            </m:sup>
                          </m:sSup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2ℏ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𝜏𝜙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⟩</m:t>
                          </m:r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 cui trasformata di Fourier è la funzione di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Wigner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𝑞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lit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limLoc m:val="undOvr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∞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</m:e>
                          </m:nary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𝑀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</m:e>
                          </m: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𝑀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𝜏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𝜙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lit/>
                            </m:r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limLoc m:val="undOvr"/>
                              <m:ctrlPr>
                                <a:rPr lang="it-IT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∞</m:t>
                              </m:r>
                            </m:sub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𝑑𝑝𝑑𝑞</m:t>
                              </m:r>
                            </m:e>
                          </m:nary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d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𝑞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Dove nel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lim</m:t>
                            </m:r>
                          </m:e>
                          <m:lim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ℏ→0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𝑞𝑢𝑎𝑛𝑡𝑢𝑚</m:t>
                            </m:r>
                          </m:sub>
                        </m:sSub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𝑐𝑙𝑎𝑠𝑠</m:t>
                            </m:r>
                          </m:sub>
                        </m:sSub>
                      </m:e>
                    </m:func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è la funzione densità di probabilità classica sullo spazio delle fasi.</a:t>
                </a: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AA97C3EE-AA1A-4E40-ADAF-BBED3811DA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883" y="552837"/>
                <a:ext cx="11304233" cy="5334987"/>
              </a:xfrm>
              <a:prstGeom prst="rect">
                <a:avLst/>
              </a:prstGeom>
              <a:blipFill>
                <a:blip r:embed="rId2"/>
                <a:stretch>
                  <a:fillRect l="-593" t="-68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05097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C12E95C2-307D-4652-AAC5-A98B4004F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Appendice 2: </a:t>
            </a:r>
            <a:r>
              <a:rPr lang="it-IT" dirty="0" err="1"/>
              <a:t>bracket</a:t>
            </a:r>
            <a:r>
              <a:rPr lang="it-IT" dirty="0"/>
              <a:t> di </a:t>
            </a:r>
            <a:r>
              <a:rPr lang="it-IT" dirty="0" err="1"/>
              <a:t>moyal</a:t>
            </a:r>
            <a:r>
              <a:rPr lang="it-IT" dirty="0"/>
              <a:t> e funzione di </a:t>
            </a:r>
            <a:r>
              <a:rPr lang="it-IT" dirty="0" err="1"/>
              <a:t>wigner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763E7335-1DE7-42FF-BA69-87FC6B40B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20699FE0-DE5F-46AB-BA58-2C1BAA27D740}"/>
                  </a:ext>
                </a:extLst>
              </p:cNvPr>
              <p:cNvSpPr txBox="1"/>
              <p:nvPr/>
            </p:nvSpPr>
            <p:spPr>
              <a:xfrm>
                <a:off x="236738" y="204186"/>
                <a:ext cx="11718524" cy="5918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 operatore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</m:acc>
                    <m:r>
                      <a:rPr lang="it-IT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it-IT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</m:acc>
                    <m:r>
                      <a:rPr lang="it-IT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it-IT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</m:e>
                    </m:acc>
                    <m:r>
                      <a:rPr lang="it-IT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può sempre essere scritto in termini di una funzione di fase: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</m:acc>
                      <m:d>
                        <m:dPr>
                          <m:ctrlPr>
                            <a:rPr lang="it-IT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it-IT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it-IT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e>
                          </m:acc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limLoc m:val="undOvr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{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/ℏ</m:t>
                                  </m:r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</m:acc>
                                    </m:e>
                                  </m:d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}</m:t>
                                  </m:r>
                                </m:e>
                              </m:func>
                            </m:e>
                          </m:nary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Dove la funzione di fase viene definita come: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𝑞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ℏ</m:t>
                          </m:r>
                        </m:den>
                      </m:f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</m:e>
                          </m:nary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</m:e>
                          </m: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cui: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</m:acc>
                      <m:d>
                        <m:dPr>
                          <m:ctrlPr>
                            <a:rPr lang="it-IT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it-IT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it-IT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e>
                          </m:acc>
                        </m:e>
                      </m:d>
                      <m:r>
                        <a:rPr lang="it-IT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… </m:t>
                          </m:r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𝑑𝑝𝑑𝑞</m:t>
                              </m:r>
                            </m:e>
                          </m:nary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𝑞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  <m:sSup>
                        <m:sSupPr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t-IT" b="0" i="0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den>
                          </m:f>
                          <m:d>
                            <m:d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d>
                                <m:dPr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it-IT" b="0" i="1" dirty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b="0" i="1" dirty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𝜙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acc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Tenendo presente ciò riscriviamo una generica relazione di commutazione per poi farne il limite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ℏ→0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ℏ</m:t>
                      </m:r>
                      <m:acc>
                        <m:accPr>
                          <m:chr m:val="̂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</m:acc>
                      <m:d>
                        <m:dPr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e>
                          </m:acc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</m:acc>
                          <m:d>
                            <m:d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</m:acc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acc>
                                <m:accPr>
                                  <m:chr m:val="̂"/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</m:d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acc>
                            <m:accPr>
                              <m:chr m:val="̂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</m:e>
                          </m:acc>
                          <m:d>
                            <m:d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</m:acc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acc>
                                <m:accPr>
                                  <m:chr m:val="̂"/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</m:d>
                          <m:r>
                            <a:rPr lang="it-IT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Riesprimiamo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gli operatori in termini della funzione delle fasi: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nary>
                            <m:naryPr>
                              <m:limLoc m:val="undOvr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nary>
                                <m:naryPr>
                                  <m:limLoc m:val="undOvr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4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∞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∞</m:t>
                                  </m:r>
                                </m:sup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ℏ</m:t>
                                          </m:r>
                                        </m:den>
                                      </m:f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𝜏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0</m:t>
                                              </m:r>
                                            </m:sub>
                                          </m:sSub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</m:acc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+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𝜙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0</m:t>
                                              </m:r>
                                            </m:sub>
                                          </m:sSub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𝑞</m:t>
                                              </m:r>
                                            </m:e>
                                          </m:acc>
                                        </m:e>
                                      </m:d>
                                    </m:sup>
                                  </m:s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𝜋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ℏ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nary>
                            </m:e>
                          </m:nary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nary>
                        <m:naryPr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… </m:t>
                          </m:r>
                          <m:nary>
                            <m:naryPr>
                              <m:limLoc m:val="undOvr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 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nary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𝑏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⋅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</m:den>
                                  </m:f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acc>
                                        <m:accPr>
                                          <m:chr m:val="̂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acc>
                                        <m:accPr>
                                          <m:chr m:val="̂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</m:acc>
                                    </m:e>
                                  </m:d>
                                </m:sup>
                              </m:s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</m:den>
                                  </m:f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acc>
                                        <m:accPr>
                                          <m:chr m:val="̂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acc>
                                        <m:accPr>
                                          <m:chr m:val="̂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</m:acc>
                                    </m:e>
                                  </m:d>
                                </m:sup>
                              </m:sSup>
                            </m:e>
                          </m:d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Svolgendo il commutatore e usando la formula di CBH otteniamo: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acc>
                                    <m:accPr>
                                      <m:chr m:val="̂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acc>
                                    <m:accPr>
                                      <m:chr m:val="̂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</m:d>
                            </m:sup>
                          </m:s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acc>
                                    <m:accPr>
                                      <m:chr m:val="̂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acc>
                                    <m:accPr>
                                      <m:chr m:val="̂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</m:d>
                            </m:sup>
                          </m:sSup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=2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den>
                          </m:f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</m:acc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dirty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dirty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dirty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it-IT" b="0" i="1" dirty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dirty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dirty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acc>
                                <m:accPr>
                                  <m:chr m:val="̂"/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</m:d>
                        </m:sup>
                      </m:sSup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20699FE0-DE5F-46AB-BA58-2C1BAA27D7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738" y="204186"/>
                <a:ext cx="11718524" cy="5918351"/>
              </a:xfrm>
              <a:prstGeom prst="rect">
                <a:avLst/>
              </a:prstGeom>
              <a:blipFill>
                <a:blip r:embed="rId2"/>
                <a:stretch>
                  <a:fillRect l="-468" t="-412" r="-130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72750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C12E95C2-307D-4652-AAC5-A98B4004F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Appendice 2: </a:t>
            </a:r>
            <a:r>
              <a:rPr lang="it-IT" dirty="0" err="1"/>
              <a:t>bracket</a:t>
            </a:r>
            <a:r>
              <a:rPr lang="it-IT" dirty="0"/>
              <a:t> di </a:t>
            </a:r>
            <a:r>
              <a:rPr lang="it-IT" dirty="0" err="1"/>
              <a:t>moyal</a:t>
            </a:r>
            <a:r>
              <a:rPr lang="it-IT" dirty="0"/>
              <a:t> e funzione di </a:t>
            </a:r>
            <a:r>
              <a:rPr lang="it-IT" dirty="0" err="1"/>
              <a:t>wigner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763E7335-1DE7-42FF-BA69-87FC6B40B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20699FE0-DE5F-46AB-BA58-2C1BAA27D740}"/>
                  </a:ext>
                </a:extLst>
              </p:cNvPr>
              <p:cNvSpPr txBox="1"/>
              <p:nvPr/>
            </p:nvSpPr>
            <p:spPr>
              <a:xfrm>
                <a:off x="177553" y="284085"/>
                <a:ext cx="12014447" cy="5857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questo punto sostituiamo l’espressione appena trovata nella precedente e facciamone il valore di aspettazione rispetto ad uno stato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⟩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𝜓</m:t>
                        </m:r>
                      </m:e>
                    </m:d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(tenendo conto dell’espressione della funzione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sSup>
                        <m:sSup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nary>
                            <m:naryPr>
                              <m:limLoc m:val="undOvr"/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nary>
                                <m:naryPr>
                                  <m:limLoc m:val="undOvr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4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∞</m:t>
                                  </m:r>
                                </m:sub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∞</m:t>
                                  </m:r>
                                </m:sup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𝑀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𝜋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ℏ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nary>
                            </m:e>
                          </m:nary>
                        </m:e>
                        <m: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⋅</m:t>
                      </m:r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… </m:t>
                          </m:r>
                          <m:nary>
                            <m:naryPr>
                              <m:limLoc m:val="undOvr"/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 </m:t>
                              </m:r>
                            </m:sub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nary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𝑏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⋅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𝑀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⋅</m:t>
                          </m:r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2ℏ</m:t>
                                      </m:r>
                                    </m:den>
                                  </m:f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Come ultimo passaggio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antitrasformiamo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la funzione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 applichiamo la definizione precedentemente scritta della funzione di fase associata con i corrispettivi operatori che stiamo considerando: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limLoc m:val="undOvr"/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𝐶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 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</m:t>
                      </m:r>
                      <m:r>
                        <a:rPr lang="it-IT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p>
                      </m:sSup>
                      <m:nary>
                        <m:naryPr>
                          <m:limLoc m:val="undOvr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… </m:t>
                          </m:r>
                          <m:nary>
                            <m:naryPr>
                              <m:limLoc m:val="undOvr"/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 </m:t>
                              </m:r>
                            </m:sub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nary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𝑑𝑝𝑑𝑞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𝑞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d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⋅</m:t>
                          </m:r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⋅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d>
                            </m:sup>
                          </m:s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⋅</m:t>
                          </m:r>
                          <m:func>
                            <m:func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2ℏ</m:t>
                                      </m:r>
                                    </m:den>
                                  </m:f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den>
                          </m:f>
                        </m:e>
                      </m:d>
                      <m:nary>
                        <m:naryPr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limLoc m:val="undOvr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𝑑𝑝𝑑𝑞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d>
                              <m:func>
                                <m:func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ℏ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𝑝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𝐵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𝑞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𝐴</m:t>
                                                  </m:r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  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𝑝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𝐴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𝑞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𝐵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⋅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𝑞</m:t>
                                      </m:r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nary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20699FE0-DE5F-46AB-BA58-2C1BAA27D7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553" y="284085"/>
                <a:ext cx="12014447" cy="5857053"/>
              </a:xfrm>
              <a:prstGeom prst="rect">
                <a:avLst/>
              </a:prstGeom>
              <a:blipFill>
                <a:blip r:embed="rId2"/>
                <a:stretch>
                  <a:fillRect l="-406" t="-62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42895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C12E95C2-307D-4652-AAC5-A98B4004F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Appendice 2: </a:t>
            </a:r>
            <a:r>
              <a:rPr lang="it-IT" dirty="0" err="1"/>
              <a:t>bracket</a:t>
            </a:r>
            <a:r>
              <a:rPr lang="it-IT" dirty="0"/>
              <a:t> di </a:t>
            </a:r>
            <a:r>
              <a:rPr lang="it-IT" dirty="0" err="1"/>
              <a:t>moyal</a:t>
            </a:r>
            <a:r>
              <a:rPr lang="it-IT" dirty="0"/>
              <a:t> e funzione di </a:t>
            </a:r>
            <a:r>
              <a:rPr lang="it-IT" dirty="0" err="1"/>
              <a:t>wigner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763E7335-1DE7-42FF-BA69-87FC6B40B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20699FE0-DE5F-46AB-BA58-2C1BAA27D740}"/>
                  </a:ext>
                </a:extLst>
              </p:cNvPr>
              <p:cNvSpPr txBox="1"/>
              <p:nvPr/>
            </p:nvSpPr>
            <p:spPr>
              <a:xfrm>
                <a:off x="754602" y="284085"/>
                <a:ext cx="10377996" cy="23900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Troviamo dunque che la funzione di fase equivalente al commutatore che stavamo cercando di riscrivere è la seguente: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ℏ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𝑞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fName>
                        <m:e>
                          <m:func>
                            <m:func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𝐵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𝑞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𝐴</m:t>
                                              </m:r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  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𝐴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𝑞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𝐵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⋅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Tale equazione prende il nome di </a:t>
                </a:r>
                <a:r>
                  <a:rPr lang="it-IT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bracket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di </a:t>
                </a:r>
                <a:r>
                  <a:rPr lang="it-IT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Moyal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 nel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lim</m:t>
                        </m:r>
                      </m:fName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ℏ</m:t>
                        </m:r>
                      </m:e>
                    </m:func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si riduce alle parentesi di Poisson: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𝑞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𝑃𝑜𝑖𝑠𝑠𝑜𝑛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den>
                      </m:f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𝑞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den>
                      </m:f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𝑞</m:t>
                          </m:r>
                        </m:den>
                      </m:f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per quantità conservate. </a:t>
                </a: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20699FE0-DE5F-46AB-BA58-2C1BAA27D7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602" y="284085"/>
                <a:ext cx="10377996" cy="2390078"/>
              </a:xfrm>
              <a:prstGeom prst="rect">
                <a:avLst/>
              </a:prstGeom>
              <a:blipFill>
                <a:blip r:embed="rId2"/>
                <a:stretch>
                  <a:fillRect l="-529" t="-1531" b="-30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8245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94B34616-5E8B-4C72-9790-C3BA5C90E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5"/>
            <a:ext cx="4822804" cy="365125"/>
          </a:xfrm>
        </p:spPr>
        <p:txBody>
          <a:bodyPr/>
          <a:lstStyle/>
          <a:p>
            <a:r>
              <a:rPr lang="it-IT" dirty="0"/>
              <a:t>Referenze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A6E6BFE-330E-45D7-83C6-53B0A37E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A7AB223-6470-45A1-A91B-3D640E63784D}"/>
              </a:ext>
            </a:extLst>
          </p:cNvPr>
          <p:cNvSpPr txBox="1"/>
          <p:nvPr/>
        </p:nvSpPr>
        <p:spPr>
          <a:xfrm>
            <a:off x="294640" y="172720"/>
            <a:ext cx="1189736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Referenze</a:t>
            </a:r>
          </a:p>
          <a:p>
            <a:endParaRPr lang="it-IT" sz="2400" dirty="0"/>
          </a:p>
          <a:p>
            <a:r>
              <a:rPr lang="it-IT" baseline="30000" dirty="0"/>
              <a:t>1</a:t>
            </a:r>
            <a:r>
              <a:rPr lang="it-IT" dirty="0"/>
              <a:t>S. </a:t>
            </a:r>
            <a:r>
              <a:rPr lang="it-IT" dirty="0" err="1"/>
              <a:t>Wimberger</a:t>
            </a:r>
            <a:r>
              <a:rPr lang="it-IT" dirty="0"/>
              <a:t> (2014): </a:t>
            </a:r>
            <a:r>
              <a:rPr lang="it-IT" i="1" dirty="0" err="1"/>
              <a:t>Nonlinear</a:t>
            </a:r>
            <a:r>
              <a:rPr lang="it-IT" i="1" dirty="0"/>
              <a:t> Dynamics and Quantum Chaos, An </a:t>
            </a:r>
            <a:r>
              <a:rPr lang="it-IT" i="1" dirty="0" err="1"/>
              <a:t>Introduction</a:t>
            </a:r>
            <a:r>
              <a:rPr lang="it-IT" i="1" dirty="0"/>
              <a:t> </a:t>
            </a:r>
            <a:r>
              <a:rPr lang="it-IT" dirty="0"/>
              <a:t>(Springer-</a:t>
            </a:r>
            <a:r>
              <a:rPr lang="it-IT" dirty="0" err="1"/>
              <a:t>Verlag</a:t>
            </a:r>
            <a:r>
              <a:rPr lang="it-IT" dirty="0"/>
              <a:t>)</a:t>
            </a:r>
          </a:p>
          <a:p>
            <a:r>
              <a:rPr lang="it-IT" baseline="30000" dirty="0"/>
              <a:t>2</a:t>
            </a:r>
            <a:r>
              <a:rPr lang="it-IT" dirty="0"/>
              <a:t>L. E. </a:t>
            </a:r>
            <a:r>
              <a:rPr lang="it-IT" dirty="0" err="1"/>
              <a:t>Reichl</a:t>
            </a:r>
            <a:r>
              <a:rPr lang="it-IT" dirty="0"/>
              <a:t>  (2004): </a:t>
            </a:r>
            <a:r>
              <a:rPr lang="it-IT" i="1" dirty="0"/>
              <a:t>The </a:t>
            </a:r>
            <a:r>
              <a:rPr lang="it-IT" i="1" dirty="0" err="1"/>
              <a:t>Transition</a:t>
            </a:r>
            <a:r>
              <a:rPr lang="it-IT" i="1" dirty="0"/>
              <a:t> to Chaos </a:t>
            </a:r>
            <a:r>
              <a:rPr lang="it-IT" dirty="0"/>
              <a:t>(Springer-</a:t>
            </a:r>
            <a:r>
              <a:rPr lang="it-IT" dirty="0" err="1"/>
              <a:t>Verlag</a:t>
            </a:r>
            <a:r>
              <a:rPr lang="it-IT" dirty="0"/>
              <a:t>)</a:t>
            </a:r>
          </a:p>
          <a:p>
            <a:r>
              <a:rPr lang="it-IT" baseline="30000" dirty="0"/>
              <a:t>3</a:t>
            </a:r>
            <a:r>
              <a:rPr lang="it-IT" dirty="0"/>
              <a:t>M. Tabor (1988): </a:t>
            </a:r>
            <a:r>
              <a:rPr lang="it-IT" i="1" dirty="0"/>
              <a:t>Chaos and </a:t>
            </a:r>
            <a:r>
              <a:rPr lang="it-IT" i="1" dirty="0" err="1"/>
              <a:t>Integrability</a:t>
            </a:r>
            <a:r>
              <a:rPr lang="it-IT" i="1" dirty="0"/>
              <a:t> in </a:t>
            </a:r>
            <a:r>
              <a:rPr lang="it-IT" i="1" dirty="0" err="1"/>
              <a:t>Nonlinear</a:t>
            </a:r>
            <a:r>
              <a:rPr lang="it-IT" i="1" dirty="0"/>
              <a:t> Dynamics </a:t>
            </a:r>
            <a:r>
              <a:rPr lang="it-IT" dirty="0"/>
              <a:t>(Wiley)</a:t>
            </a:r>
          </a:p>
          <a:p>
            <a:r>
              <a:rPr lang="it-IT" baseline="30000" dirty="0"/>
              <a:t>4</a:t>
            </a:r>
            <a:r>
              <a:rPr lang="it-IT" dirty="0"/>
              <a:t>E. J. Heller (1984): The American </a:t>
            </a:r>
            <a:r>
              <a:rPr lang="it-IT" dirty="0" err="1"/>
              <a:t>Physical</a:t>
            </a:r>
            <a:r>
              <a:rPr lang="it-IT" dirty="0"/>
              <a:t> Society, </a:t>
            </a:r>
            <a:r>
              <a:rPr lang="it-IT" b="1" dirty="0"/>
              <a:t>53</a:t>
            </a:r>
            <a:r>
              <a:rPr lang="it-IT" dirty="0"/>
              <a:t>, 1517 </a:t>
            </a:r>
          </a:p>
          <a:p>
            <a:r>
              <a:rPr lang="it-IT" baseline="30000" dirty="0"/>
              <a:t>5</a:t>
            </a:r>
            <a:r>
              <a:rPr lang="it-IT" dirty="0"/>
              <a:t> A. </a:t>
            </a:r>
            <a:r>
              <a:rPr lang="it-IT" dirty="0" err="1"/>
              <a:t>Buchleitner</a:t>
            </a:r>
            <a:r>
              <a:rPr lang="it-IT" dirty="0"/>
              <a:t>, D. </a:t>
            </a:r>
            <a:r>
              <a:rPr lang="it-IT" dirty="0" err="1"/>
              <a:t>Delande</a:t>
            </a:r>
            <a:r>
              <a:rPr lang="it-IT" dirty="0"/>
              <a:t>, J. </a:t>
            </a:r>
            <a:r>
              <a:rPr lang="it-IT" dirty="0" err="1"/>
              <a:t>Zakrzewski</a:t>
            </a:r>
            <a:r>
              <a:rPr lang="it-IT" dirty="0"/>
              <a:t> (2002): </a:t>
            </a:r>
            <a:r>
              <a:rPr lang="it-IT" i="1" dirty="0"/>
              <a:t>Non-dispersive </a:t>
            </a:r>
            <a:r>
              <a:rPr lang="it-IT" i="1" dirty="0" err="1"/>
              <a:t>wave</a:t>
            </a:r>
            <a:r>
              <a:rPr lang="it-IT" i="1" dirty="0"/>
              <a:t> </a:t>
            </a:r>
            <a:r>
              <a:rPr lang="it-IT" i="1" dirty="0" err="1"/>
              <a:t>packets</a:t>
            </a:r>
            <a:r>
              <a:rPr lang="it-IT" i="1" dirty="0"/>
              <a:t> in </a:t>
            </a:r>
            <a:r>
              <a:rPr lang="it-IT" i="1" dirty="0" err="1"/>
              <a:t>periodically</a:t>
            </a:r>
            <a:r>
              <a:rPr lang="it-IT" i="1" dirty="0"/>
              <a:t> </a:t>
            </a:r>
            <a:r>
              <a:rPr lang="it-IT" i="1" dirty="0" err="1"/>
              <a:t>driven</a:t>
            </a:r>
            <a:r>
              <a:rPr lang="it-IT" i="1" dirty="0"/>
              <a:t> quantum systems</a:t>
            </a:r>
          </a:p>
          <a:p>
            <a:r>
              <a:rPr lang="it-IT" i="1" baseline="30000" dirty="0"/>
              <a:t>6  </a:t>
            </a:r>
            <a:r>
              <a:rPr lang="it-IT" dirty="0"/>
              <a:t>N. </a:t>
            </a:r>
            <a:r>
              <a:rPr lang="it-IT" dirty="0" err="1"/>
              <a:t>Pomphrey</a:t>
            </a:r>
            <a:r>
              <a:rPr lang="it-IT" dirty="0"/>
              <a:t> (1974): J. </a:t>
            </a:r>
            <a:r>
              <a:rPr lang="it-IT" dirty="0" err="1"/>
              <a:t>Phys</a:t>
            </a:r>
            <a:r>
              <a:rPr lang="it-IT" dirty="0"/>
              <a:t>. B: </a:t>
            </a:r>
            <a:r>
              <a:rPr lang="it-IT" dirty="0" err="1"/>
              <a:t>Atom</a:t>
            </a:r>
            <a:r>
              <a:rPr lang="it-IT" dirty="0"/>
              <a:t>. </a:t>
            </a:r>
            <a:r>
              <a:rPr lang="it-IT" dirty="0" err="1"/>
              <a:t>Molec</a:t>
            </a:r>
            <a:r>
              <a:rPr lang="it-IT" dirty="0"/>
              <a:t>. </a:t>
            </a:r>
            <a:r>
              <a:rPr lang="it-IT" dirty="0" err="1"/>
              <a:t>Phys</a:t>
            </a:r>
            <a:r>
              <a:rPr lang="it-IT" dirty="0"/>
              <a:t>., </a:t>
            </a:r>
            <a:r>
              <a:rPr lang="it-IT" dirty="0" err="1"/>
              <a:t>Vol</a:t>
            </a:r>
            <a:r>
              <a:rPr lang="it-IT" dirty="0"/>
              <a:t> 7, No 14</a:t>
            </a:r>
          </a:p>
          <a:p>
            <a:r>
              <a:rPr lang="it-IT" i="1" dirty="0"/>
              <a:t>										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4191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3F4EBBE-A2C0-4E74-8FF9-3A328AC4B35C}"/>
              </a:ext>
            </a:extLst>
          </p:cNvPr>
          <p:cNvSpPr txBox="1"/>
          <p:nvPr/>
        </p:nvSpPr>
        <p:spPr>
          <a:xfrm flipH="1">
            <a:off x="408329" y="128821"/>
            <a:ext cx="9763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Descrizione semiclassica di sistemi non-integrabili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C9158D6-2D40-40EB-94F8-922E721D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CD55CDD-7751-4D2A-A03D-BB9E58B95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BD822B35-DC99-4DD6-AC13-F3553D6ABAF6}"/>
                  </a:ext>
                </a:extLst>
              </p:cNvPr>
              <p:cNvSpPr txBox="1"/>
              <p:nvPr/>
            </p:nvSpPr>
            <p:spPr>
              <a:xfrm flipH="1">
                <a:off x="408329" y="751844"/>
                <a:ext cx="11516577" cy="572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1.1  Funzione di Green</a:t>
                </a:r>
              </a:p>
              <a:p>
                <a:r>
                  <a:rPr lang="it-IT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Partiamo da:                                          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ℏ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𝜓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e>
                    </m:acc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𝜓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                                 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𝑐𝑜𝑛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𝜓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=0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𝜓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it-IT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calcolare osservabili fisiche di un sistema dinamico occorre un operatore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</m:acc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</m:oMath>
                </a14:m>
                <a:r>
                  <a:rPr lang="it-IT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t.c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𝑈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𝐻</m:t>
                                  </m:r>
                                </m:e>
                              </m:acc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</m:d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func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𝑐𝑜𝑛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𝐻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Fourier trasformando: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it-IT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𝐺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nary>
                        <m:nary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 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𝐻</m:t>
                                  </m:r>
                                </m:e>
                              </m:acc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p>
                          </m:sSup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𝜖</m:t>
                                  </m:r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𝑑𝑡</m:t>
                          </m:r>
                        </m:e>
                      </m:nary>
                      <m: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𝐻</m:t>
                                  </m:r>
                                </m:e>
                              </m:acc>
                            </m:e>
                          </m:d>
                        </m:den>
                      </m:f>
                      <m: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retarded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Green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f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E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 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⟩⟨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Funzione d’onda nello spazio di Fourier: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it-IT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𝜓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ℏ</m:t>
                          </m:r>
                        </m:den>
                      </m:f>
                      <m:nary>
                        <m:nary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𝜓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</m: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𝜖</m:t>
                                  </m:r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𝑑𝑡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𝐺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Dalla funzione di Green calcolo la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densità degli stati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𝜌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𝑇𝑟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ℑ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{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𝐺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)}</m:t>
                          </m:r>
                        </m:e>
                      </m:d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Dimostrabile facilmente dall’identità: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ℑ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  <m:r>
                                <m:rPr>
                                  <m:lit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±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𝜖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ℑ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∓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𝜖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𝜖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=∓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𝜖</m:t>
                          </m:r>
                        </m:num>
                        <m:den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𝜖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 </m:t>
                      </m:r>
                      <m:groupChr>
                        <m:groupChrPr>
                          <m:chr m:val="⇒"/>
                          <m:pos m:val="top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→0</m:t>
                          </m:r>
                        </m:e>
                      </m:groupCh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∓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𝜋𝛿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BD822B35-DC99-4DD6-AC13-F3553D6ABA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408329" y="751844"/>
                <a:ext cx="11516577" cy="5723042"/>
              </a:xfrm>
              <a:prstGeom prst="rect">
                <a:avLst/>
              </a:prstGeom>
              <a:blipFill>
                <a:blip r:embed="rId3"/>
                <a:stretch>
                  <a:fillRect l="-847" t="-85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8480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C9158D6-2D40-40EB-94F8-922E721D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DC42B6D-22C2-494F-8C0B-0A8B607B5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BD822B35-DC99-4DD6-AC13-F3553D6ABAF6}"/>
                  </a:ext>
                </a:extLst>
              </p:cNvPr>
              <p:cNvSpPr txBox="1"/>
              <p:nvPr/>
            </p:nvSpPr>
            <p:spPr>
              <a:xfrm flipH="1">
                <a:off x="314062" y="187364"/>
                <a:ext cx="11742820" cy="64534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groupChr>
                        <m:groupChrPr>
                          <m:chr m:val="⇒"/>
                          <m:pos m:val="top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ℑ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{</m:t>
                      </m:r>
                      <m:acc>
                        <m:accPr>
                          <m:chr m:val="̂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𝐺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}=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|"/>
                              <m:endChr m:val="⟩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e>
                          </m:d>
                          <m:d>
                            <m:dPr>
                              <m:begChr m:val="⟨"/>
                              <m:endChr m:val="|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Possiamo calcolare il valore di aspettazione di un operatore rispetto agli autostati dell’energia: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Tr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ℑ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𝐺</m:t>
                                      </m:r>
                                    </m:e>
                                  </m:acc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</m:d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</m:acc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⟨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sub>
                                <m:sup/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𝛿</m:t>
                                  </m:r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𝐸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𝐸</m:t>
                                          </m:r>
                                        </m:e>
                                        <m:sub>
                                          <m:sSup>
                                            <m:sSup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</m:sub>
                                      </m:sSub>
                                    </m:e>
                                  </m:d>
                                  <m:d>
                                    <m:dPr>
                                      <m:begChr m:val="|"/>
                                      <m:endChr m:val="⟩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d>
                                    <m:dPr>
                                      <m:begChr m:val="⟨"/>
                                      <m:endChr m:val="|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nary>
                            </m:e>
                          </m:d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⟩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𝐸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)⟨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</m:acc>
                          <m:d>
                            <m:dPr>
                              <m:begChr m:val="|"/>
                              <m:endChr m:val="⟩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Quali espressioni ci servono?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</m:acc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</m:e>
                    </m:acc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𝜌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𝐸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con l’aiuto di quantità puramente classiche. Nota che siamo in questa implicazione: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𝑠𝑒𝑚𝑖𝑐𝑙𝑎𝑠𝑠𝑖𝑐𝑜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⇒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𝑞𝑢𝑎𝑛𝑡𝑖𝑠𝑡𝑖𝑐𝑜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1.2 </a:t>
                </a:r>
                <a:r>
                  <a:rPr lang="it-IT" sz="22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Path</a:t>
                </a:r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Integral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Espressione dell’operatore di evoluzione temporale:</a:t>
                </a:r>
              </a:p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𝑈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𝐾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</m:d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p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            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con</m:t>
                          </m:r>
                          <m: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𝐾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=⟨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𝒓</m:t>
                      </m:r>
                      <m:d>
                        <m:dPr>
                          <m:begChr m:val="|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𝑈</m:t>
                              </m:r>
                            </m:e>
                          </m:acc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it-IT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𝒓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′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⟩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un’Hamiltoniana: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e>
                    </m:acc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</m:acc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acc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it-IT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𝒑</m:t>
                                </m:r>
                              </m:e>
                            </m:acc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den>
                    </m:f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acc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</m:d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in cui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  <m:r>
                      <a:rPr lang="it-IT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in genere non commutano, per cui usiamo l’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approx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CBH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it-IT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𝑈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𝛿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</m:e>
                                  </m:acc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it-IT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</m:den>
                                  </m:f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𝛿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</m:e>
                                  </m:acc>
                                </m:e>
                              </m:d>
                              <m:func>
                                <m:func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ℏ</m:t>
                                          </m:r>
                                        </m:den>
                                      </m:f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</m:acc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𝑂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func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⟨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</m:d>
                      <m:acc>
                        <m:accPr>
                          <m:chr m:val="̂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𝑈</m:t>
                          </m:r>
                        </m:e>
                      </m:acc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d>
                        <m:dPr>
                          <m:begChr m:val="|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</m:d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e>
                          </m:acc>
                        </m:sup>
                      </m:sSup>
                      <m:d>
                        <m:dPr>
                          <m:begChr m:val="|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d>
                      <m:sSup>
                        <m:sSup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den>
                          </m:f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acc>
                            <m:accPr>
                              <m:chr m:val="̂"/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𝑉</m:t>
                              </m:r>
                            </m:e>
                          </m:acc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⟨"/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</m:d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e>
                          </m:acc>
                        </m:sup>
                      </m:sSup>
                      <m:d>
                        <m:dPr>
                          <m:begChr m:val="|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𝒑</m:t>
                          </m:r>
                        </m:e>
                      </m:nary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d>
                            <m:dPr>
                              <m:begChr m:val="⟨"/>
                              <m:endChr m:val="⟩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𝒑</m:t>
                              </m:r>
                            </m:e>
                          </m:d>
                          <m:d>
                            <m:dPr>
                              <m:begChr m:val="⟨"/>
                              <m:endChr m:val="⟩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𝒑</m:t>
                              </m:r>
                            </m:e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f>
                                <m:f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𝒑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it-IT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𝜋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𝒅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nary>
                          <m:func>
                            <m:func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</m:den>
                                  </m:f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  <m:func>
                                <m:func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ℏ</m:t>
                                          </m:r>
                                        </m:den>
                                      </m:f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𝒑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(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 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BD822B35-DC99-4DD6-AC13-F3553D6ABA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314062" y="187364"/>
                <a:ext cx="11742820" cy="6453433"/>
              </a:xfrm>
              <a:prstGeom prst="rect">
                <a:avLst/>
              </a:prstGeom>
              <a:blipFill>
                <a:blip r:embed="rId3"/>
                <a:stretch>
                  <a:fillRect l="-67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7902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C9158D6-2D40-40EB-94F8-922E721D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D44962F-8CB7-47E0-A9C0-D98369BA7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BD822B35-DC99-4DD6-AC13-F3553D6ABAF6}"/>
                  </a:ext>
                </a:extLst>
              </p:cNvPr>
              <p:cNvSpPr txBox="1"/>
              <p:nvPr/>
            </p:nvSpPr>
            <p:spPr>
              <a:xfrm flipH="1">
                <a:off x="351768" y="153208"/>
                <a:ext cx="11840231" cy="66247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nary>
                                <m:naryPr>
                                  <m:limLoc m:val="undOvr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4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ℝ</m:t>
                                  </m:r>
                                </m:sub>
                                <m:sup/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exp</m:t>
                                      </m:r>
                                    </m:fName>
                                    <m:e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f>
                                            <m:f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𝑖</m:t>
                                              </m:r>
                                            </m:num>
                                            <m:den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ℏ</m:t>
                                              </m:r>
                                            </m:den>
                                          </m:f>
                                          <m:d>
                                            <m:d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𝛿</m:t>
                                                  </m:r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𝑡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2</m:t>
                                                  </m:r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𝑚</m:t>
                                                  </m:r>
                                                </m:den>
                                              </m:f>
                                              <m:sSubSup>
                                                <m:sSubSup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Sup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𝑝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𝑘</m:t>
                                                  </m:r>
                                                </m:sub>
                                                <m:sup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2</m:t>
                                                  </m:r>
                                                </m:sup>
                                              </m:sSubSup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−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𝑝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𝑘</m:t>
                                                  </m:r>
                                                </m:sub>
                                              </m:sSub>
                                              <m:d>
                                                <m:d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𝑟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𝑘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−</m:t>
                                                  </m:r>
                                                  <m:sSubSup>
                                                    <m:sSubSupPr>
                                                      <m:ctrlP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</m:ctrlPr>
                                                    </m:sSubSupPr>
                                                    <m:e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𝑟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𝑘</m:t>
                                                      </m:r>
                                                    </m:sub>
                                                    <m:sup>
                                                      <m:r>
                                                        <a:rPr lang="it-IT" b="0" i="1" smtClean="0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′</m:t>
                                                      </m:r>
                                                    </m:sup>
                                                  </m:sSubSup>
                                                </m:e>
                                              </m:d>
                                            </m:e>
                                          </m:d>
                                        </m:e>
                                      </m:d>
                                    </m:e>
                                  </m:func>
                                </m:e>
                              </m:nary>
                            </m:e>
                          </m:d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Usiamo l’integrale Gaussiano complesso (integrale di Fresnel):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it-IT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ℝ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𝜉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lim</m:t>
                                  </m:r>
                                </m:e>
                                <m:li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→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0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</m:sup>
                                  </m:sSup>
                                </m:lim>
                              </m:limLow>
                            </m:fName>
                            <m:e>
                              <m:nary>
                                <m:naryPr>
                                  <m:limLoc m:val="undOvr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4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ℝ</m:t>
                                  </m:r>
                                </m:sub>
                                <m:sup/>
                                <m:e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𝜖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𝜉</m:t>
                                          </m:r>
                                        </m:e>
                                      </m:d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sup>
                                  </m:s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𝑑𝑥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func>
                                    <m:func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uncPr>
                                    <m:fName>
                                      <m:limLow>
                                        <m:limLow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limLow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it-IT" b="0" i="0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lim</m:t>
                                          </m:r>
                                        </m:e>
                                        <m:li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𝜖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→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+</m:t>
                                              </m:r>
                                            </m:sup>
                                          </m:sSup>
                                        </m:lim>
                                      </m:limLow>
                                    </m:fName>
                                    <m:e>
                                      <m:rad>
                                        <m:radPr>
                                          <m:degHide m:val="on"/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radPr>
                                        <m:deg/>
                                        <m:e>
                                          <m:f>
                                            <m:f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𝜋</m:t>
                                              </m:r>
                                            </m:num>
                                            <m:den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𝜖</m:t>
                                              </m:r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𝜉</m:t>
                                              </m:r>
                                            </m:den>
                                          </m:f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=</m:t>
                                          </m:r>
                                        </m:e>
                                      </m:rad>
                                      <m:rad>
                                        <m:radPr>
                                          <m:degHide m:val="on"/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radPr>
                                        <m:deg/>
                                        <m:e>
                                          <m:f>
                                            <m:f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𝜋</m:t>
                                              </m:r>
                                            </m:num>
                                            <m:den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|</m:t>
                                              </m:r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𝜉</m:t>
                                              </m:r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|</m:t>
                                              </m:r>
                                            </m:den>
                                          </m:f>
                                        </m:e>
                                      </m:rad>
                                    </m:e>
                                  </m:func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𝜋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4</m:t>
                                          </m:r>
                                        </m:den>
                                      </m:f>
                                      <m:func>
                                        <m:func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it-IT" b="0" i="0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sgn</m:t>
                                          </m:r>
                                        </m:fName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𝜉</m:t>
                                          </m:r>
                                        </m:e>
                                      </m:func>
                                    </m:sup>
                                  </m:s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 </m:t>
                                  </m:r>
                                </m:e>
                              </m:nary>
                            </m:e>
                          </m:func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⟨"/>
                          <m:endChr m:val="|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</m:d>
                      <m:sSup>
                        <m:sSup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den>
                          </m:f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acc>
                            <m:accPr>
                              <m:chr m:val="̂"/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e>
                          </m:acc>
                        </m:sup>
                      </m:sSup>
                      <m:d>
                        <m:dPr>
                          <m:begChr m:val="|"/>
                          <m:endChr m:val="⟩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  <m:e>
                          <m:rad>
                            <m:radPr>
                              <m:deg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𝛿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rad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den>
                                  </m:f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  <m:sSup>
                                    <m:s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  <m:sup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bSup>
                                        </m:e>
                                      </m:d>
                                    </m:e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𝑚</m:t>
                                          </m:r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𝜋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ℏ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𝛿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p>
                              </m:sSup>
                              <m:func>
                                <m:func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𝑖𝑚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ℏ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𝛿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den>
                                      </m:f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𝒓</m:t>
                                              </m:r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−</m:t>
                                              </m:r>
                                              <m:sSup>
                                                <m:sSupPr>
                                                  <m:ctrlP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𝒓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′</m:t>
                                                  </m:r>
                                                </m:sup>
                                              </m:sSup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func>
                            </m:e>
                          </m:func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 cui la forma del propagatore: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≈</m:t>
                      </m:r>
                      <m:sSup>
                        <m:sSup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𝛿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𝛿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limLow>
                                <m:limLow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limLowPr>
                                <m:e>
                                  <m:groupChr>
                                    <m:groupChrPr>
                                      <m:chr m:val="⏟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groupChrPr>
                                    <m:e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f>
                                            <m:f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1</m:t>
                                              </m:r>
                                            </m:num>
                                            <m:den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2</m:t>
                                              </m:r>
                                            </m:den>
                                          </m:f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𝑚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d>
                                                <m:d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f>
                                                    <m:fPr>
                                                      <m:ctrlPr>
                                                        <a:rPr lang="it-IT" i="1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</m:ctrlPr>
                                                    </m:fPr>
                                                    <m:num>
                                                      <m:r>
                                                        <a:rPr lang="it-IT" b="1" i="1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𝒓</m:t>
                                                      </m:r>
                                                      <m:r>
                                                        <a:rPr lang="it-IT" b="1" i="1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−</m:t>
                                                      </m:r>
                                                      <m:sSup>
                                                        <m:sSupPr>
                                                          <m:ctrlPr>
                                                            <a:rPr lang="it-IT" b="1" i="1">
                                                              <a:latin typeface="Cambria Math" panose="02040503050406030204" pitchFamily="18" charset="0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</m:ctrlPr>
                                                        </m:sSupPr>
                                                        <m:e>
                                                          <m:r>
                                                            <a:rPr lang="it-IT" b="1" i="1">
                                                              <a:latin typeface="Cambria Math" panose="02040503050406030204" pitchFamily="18" charset="0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𝒓</m:t>
                                                          </m:r>
                                                        </m:e>
                                                        <m:sup>
                                                          <m:r>
                                                            <a:rPr lang="it-IT" b="1" i="1">
                                                              <a:latin typeface="Cambria Math" panose="02040503050406030204" pitchFamily="18" charset="0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′</m:t>
                                                          </m:r>
                                                        </m:sup>
                                                      </m:sSup>
                                                    </m:num>
                                                    <m:den>
                                                      <m:r>
                                                        <a:rPr lang="it-IT" i="1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𝛿</m:t>
                                                      </m:r>
                                                      <m:r>
                                                        <a:rPr lang="it-IT" i="1">
                                                          <a:latin typeface="Cambria Math" panose="020405030504060302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𝑡</m:t>
                                                      </m:r>
                                                    </m:den>
                                                  </m:f>
                                                </m:e>
                                              </m:d>
                                            </m:e>
                                            <m:sup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𝑉</m:t>
                                          </m:r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𝒓</m:t>
                                              </m:r>
                                              <m: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′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</m:groupChr>
                                </m:e>
                                <m:li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≡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ℒ</m:t>
                                  </m:r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p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f>
                                        <m:f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′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𝛿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den>
                                      </m:f>
                                    </m:e>
                                  </m:d>
                                </m:lim>
                              </m:limLow>
                            </m:e>
                          </m:d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Dalla proprietà di composizione dell’op.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</m:acc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𝑈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⟩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  <m:e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𝑈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 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∘</m:t>
                          </m:r>
                          <m:acc>
                            <m:accPr>
                              <m:chr m:val="̂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𝑈</m:t>
                              </m:r>
                            </m:e>
                          </m:acc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e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𝑈</m:t>
                                  </m:r>
                                </m:e>
                              </m:acc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′′</m:t>
                              </m:r>
                            </m:e>
                          </m:d>
                          <m:d>
                            <m:dPr>
                              <m:begChr m:val="⟨"/>
                              <m:endChr m:val="⟩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′′</m:t>
                              </m:r>
                            </m:e>
                            <m:e>
                              <m:acc>
                                <m:accPr>
                                  <m:chr m:val="̂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𝑈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e>
                          </m:d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′′</m:t>
                              </m:r>
                            </m:sup>
                          </m:sSup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  <m: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it-IT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p>
                        <m:sSupPr>
                          <m:ctrlP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</m:e>
                        <m: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BD822B35-DC99-4DD6-AC13-F3553D6ABA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351768" y="153208"/>
                <a:ext cx="11840231" cy="6624762"/>
              </a:xfrm>
              <a:prstGeom prst="rect">
                <a:avLst/>
              </a:prstGeom>
              <a:blipFill>
                <a:blip r:embed="rId3"/>
                <a:stretch>
                  <a:fillRect l="-46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4632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C9158D6-2D40-40EB-94F8-922E721D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833096E-5010-40EB-9B3E-CDB80B4C1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BD822B35-DC99-4DD6-AC13-F3553D6ABAF6}"/>
                  </a:ext>
                </a:extLst>
              </p:cNvPr>
              <p:cNvSpPr txBox="1"/>
              <p:nvPr/>
            </p:nvSpPr>
            <p:spPr>
              <a:xfrm flipH="1">
                <a:off x="217563" y="162635"/>
                <a:ext cx="11974437" cy="6224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L’idea è dividere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in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parti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e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fare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il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lim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→∞:</m:t>
                    </m:r>
                  </m:oMath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… </m:t>
                          </m:r>
                        </m:e>
                      </m:nary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𝑵</m:t>
                              </m:r>
                            </m:sub>
                          </m:sSub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…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≡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𝛿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𝑁𝑑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1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1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it-IT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… </m:t>
                          </m:r>
                        </m:e>
                      </m:nary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it-IT" b="1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it-IT" b="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  <m:r>
                                <a:rPr lang="it-IT" b="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nary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𝛿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nary>
                                <m:naryPr>
                                  <m:chr m:val="∑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ℒ</m:t>
                                  </m:r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𝑘</m:t>
                                          </m:r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f>
                                        <m:f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b>
                                            <m:sSubPr>
                                              <m:ctrlP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𝒓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𝒓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𝛿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𝐷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[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]</m:t>
                          </m:r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</m:fName>
                            <m:e>
                              <m:nary>
                                <m:naryPr>
                                  <m:limLoc m:val="undOvr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4"/>
                                    </m:r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ℒ</m:t>
                                  </m:r>
                                  <m:d>
                                    <m:dPr>
                                      <m:ctrlP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𝒒</m:t>
                                      </m:r>
                                      <m:d>
                                        <m:dPr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′</m:t>
                                          </m:r>
                                        </m:e>
                                      </m:d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acc>
                                        <m:accPr>
                                          <m:chr m:val="̇"/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𝒒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′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nary>
                                    <m:naryPr>
                                      <m:subHide m:val="on"/>
                                      <m:supHide m:val="on"/>
                                      <m:ctrlP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naryPr>
                                    <m:sub/>
                                    <m:sup/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𝒒</m:t>
                                          </m:r>
                                        </m:e>
                                      </m:d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 </m:t>
                                      </m:r>
                                      <m:sSup>
                                        <m:sSup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it-IT" b="0" i="0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e</m:t>
                                          </m:r>
                                        </m:e>
                                        <m:sup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𝑆</m:t>
                                          </m:r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[</m:t>
                                          </m:r>
                                          <m:acc>
                                            <m:accPr>
                                              <m:chr m:val="̇"/>
                                              <m:ctrlP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𝒒</m:t>
                                              </m:r>
                                            </m:e>
                                          </m:acc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𝒒</m:t>
                                          </m:r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]</m:t>
                                          </m:r>
                                        </m:sup>
                                      </m:s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 </m:t>
                                      </m:r>
                                    </m:e>
                                  </m:nary>
                                </m:e>
                              </m:nary>
                            </m:e>
                          </m:func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L’ultima espressione denota un integrale funzionale su tutti i possibili cammini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classici e non classici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con </a:t>
                </a:r>
                <a14:m>
                  <m:oMath xmlns:m="http://schemas.openxmlformats.org/officeDocument/2006/math">
                    <m:r>
                      <a:rPr lang="it-IT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𝒒</m:t>
                    </m:r>
                    <m:r>
                      <a:rPr lang="it-IT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:</m:t>
                    </m:r>
                    <m:d>
                      <m:dPr>
                        <m:begChr m:val="["/>
                        <m:endChr m:val="]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→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𝒒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p>
                        <m:r>
                          <a:rPr lang="it-IT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𝒒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𝒓</m:t>
                    </m:r>
                  </m:oMath>
                </a14:m>
                <a:r>
                  <a:rPr lang="it-IT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endParaRPr lang="it-IT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1.3 </a:t>
                </a:r>
                <a:r>
                  <a:rPr lang="it-IT" sz="22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Saddle</a:t>
                </a:r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-points: generalità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Nel limite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ℏ→0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il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metodo delle fasi stazionarie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fornisce il contributo all’integrale sui cammini delle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orbite classiche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Lemma di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Riemann-</a:t>
                </a:r>
                <a:r>
                  <a:rPr lang="it-IT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Lebesgue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it-IT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ℝ</m:t>
                          </m:r>
                        </m:sub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</m: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𝑖𝑧𝑥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→0    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con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  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→∞,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𝑧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ℂ</m:t>
                          </m:r>
                        </m:e>
                      </m:nary>
                    </m:oMath>
                  </m:oMathPara>
                </a14:m>
                <a:endParaRPr lang="it-IT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: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⊆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→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ℝ</m:t>
                    </m:r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:</m:t>
                    </m:r>
                  </m:oMath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BD822B35-DC99-4DD6-AC13-F3553D6ABA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17563" y="162635"/>
                <a:ext cx="11974437" cy="6224653"/>
              </a:xfrm>
              <a:prstGeom prst="rect">
                <a:avLst/>
              </a:prstGeom>
              <a:blipFill>
                <a:blip r:embed="rId3"/>
                <a:stretch>
                  <a:fillRect l="-662" t="-58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359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2D83F231-06C1-42E5-BA3C-D66393AA8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261BDA3-4761-4786-B71E-745C80149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FFBA712D-3BA6-47A0-A07C-9D5B6BCA1EFA}"/>
                  </a:ext>
                </a:extLst>
              </p:cNvPr>
              <p:cNvSpPr txBox="1"/>
              <p:nvPr/>
            </p:nvSpPr>
            <p:spPr>
              <a:xfrm flipH="1">
                <a:off x="282804" y="33090"/>
                <a:ext cx="11840066" cy="61037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Cambria Math" panose="02040503050406030204" pitchFamily="18" charset="0"/>
                  </a:rPr>
                  <a:t>Usiamo, per funzioni in n </a:t>
                </a:r>
                <a:r>
                  <a:rPr lang="it-IT" dirty="0" err="1">
                    <a:latin typeface="Cambria Math" panose="02040503050406030204" pitchFamily="18" charset="0"/>
                  </a:rPr>
                  <a:t>dim</a:t>
                </a:r>
                <a:r>
                  <a:rPr lang="it-IT" dirty="0">
                    <a:latin typeface="Cambria Math" panose="02040503050406030204" pitchFamily="18" charset="0"/>
                  </a:rPr>
                  <a:t>. , l’integrale complesso di Gauss e un’espansione di Taylor per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>
                    <a:latin typeface="Cambria Math" panose="02040503050406030204" pitchFamily="18" charset="0"/>
                  </a:rPr>
                  <a:t> intorno ai punti estremali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𝜈</m:t>
                        </m:r>
                      </m:sub>
                    </m:sSub>
                  </m:oMath>
                </a14:m>
                <a:r>
                  <a:rPr lang="it-IT" b="1" dirty="0">
                    <a:latin typeface="Cambria Math" panose="02040503050406030204" pitchFamily="18" charset="0"/>
                  </a:rPr>
                  <a:t> </a:t>
                </a:r>
                <a:r>
                  <a:rPr lang="it-IT" dirty="0">
                    <a:latin typeface="Cambria Math" panose="02040503050406030204" pitchFamily="18" charset="0"/>
                  </a:rPr>
                  <a:t>dove il contributo è massimo:</a:t>
                </a:r>
                <a:endParaRPr lang="it-IT" b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𝑥𝑔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ℏ</m:t>
                                  </m:r>
                                </m:den>
                              </m:f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limLow>
                            <m:limLow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groupChr>
                                <m:groupChrPr>
                                  <m:chr m:val="⏟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groupChr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→</m:t>
                                  </m:r>
                                </m:e>
                              </m:groupChr>
                            </m:e>
                            <m:li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ℏ→0</m:t>
                              </m:r>
                            </m:lim>
                          </m:limLow>
                          <m:nary>
                            <m:naryPr>
                              <m:chr m:val="∑"/>
                              <m:sup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𝜈</m:t>
                              </m:r>
                            </m:sub>
                            <m:sup/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  <m:d>
                                <m:dPr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𝜈</m:t>
                                      </m:r>
                                    </m:sub>
                                  </m:sSub>
                                </m:e>
                              </m:d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ℏ</m:t>
                                      </m:r>
                                    </m:den>
                                  </m:f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𝜈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ℏ</m:t>
                              </m:r>
                            </m:e>
                          </m:rad>
                        </m:num>
                        <m:den>
                          <m:rad>
                            <m:radPr>
                              <m:deg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unc>
                                <m:func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det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</a:rPr>
                                            <m:t>(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𝜈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1" i="1" smtClean="0">
                                              <a:latin typeface="Cambria Math" panose="02040503050406030204" pitchFamily="18" charset="0"/>
                                            </a:rPr>
                                            <m:t>)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rad>
                        </m:den>
                      </m:f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𝜈</m:t>
                              </m:r>
                            </m:sub>
                          </m:sSub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ℏ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sgn</m:t>
                              </m:r>
                            </m:fName>
                            <m:e>
                              <m:sSubSup>
                                <m:sSub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𝜈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func>
                        </m:e>
                      </m:nary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autovalori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della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matrice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>
                                      <a:latin typeface="Cambria Math" panose="02040503050406030204" pitchFamily="18" charset="0"/>
                                    </a:rPr>
                                    <m:t>det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  <m:d>
                                            <m:dPr>
                                              <m:ctrlPr>
                                                <a:rPr lang="it-IT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b="1" i="1">
                                                      <a:latin typeface="Cambria Math" panose="02040503050406030204" pitchFamily="18" charset="0"/>
                                                    </a:rPr>
                                                    <m:t>𝒙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𝜈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×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(≠0 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e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it-IT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𝜈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≠0)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1.4 Van-</a:t>
                </a:r>
                <a:r>
                  <a:rPr lang="it-IT" sz="22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Vleck</a:t>
                </a:r>
                <a:r>
                  <a:rPr lang="it-IT" sz="2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Propagator </a:t>
                </a: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Applichiamo il metodo delle fasi stazionarie al propagatore di Feynman</a:t>
                </a:r>
              </a:p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𝒙</m:t>
                          </m:r>
                        </m:e>
                      </m:d>
                      <m:r>
                        <a:rPr lang="it-IT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𝛿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𝒓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𝛿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d>
                        </m:e>
                      </m:nary>
                      <m:limLow>
                        <m:limLow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groupChr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→</m:t>
                              </m:r>
                            </m:e>
                          </m:groupChr>
                        </m:e>
                        <m:li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→∞</m:t>
                          </m:r>
                        </m:lim>
                      </m:limLow>
                      <m:nary>
                        <m:naryPr>
                          <m:limLoc m:val="undOvr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′),</m:t>
                              </m:r>
                              <m:acc>
                                <m:accPr>
                                  <m:chr m:val="̇"/>
                                  <m:ctrlP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𝒒</m:t>
                                  </m:r>
                                </m:e>
                              </m:acc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′)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𝑑𝑡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</m:t>
                      </m:r>
                      <m:limLow>
                        <m:limLow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groupChr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→</m:t>
                              </m:r>
                            </m:e>
                          </m:groupChr>
                        </m:e>
                        <m:lim>
                          <m:eqArr>
                            <m:eqArr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𝐸𝑢𝑙𝑒𝑟</m:t>
                              </m:r>
                            </m:e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𝐿𝑎𝑔𝑟𝑎𝑛𝑔𝑒</m:t>
                              </m:r>
                            </m:e>
                          </m:eqArr>
                        </m:lim>
                      </m:limLow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𝛿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1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′),</m:t>
                              </m:r>
                              <m:acc>
                                <m:accPr>
                                  <m:chr m:val="̇"/>
                                  <m:ctrlPr>
                                    <a:rPr lang="it-IT" b="1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b="1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𝒒</m:t>
                                  </m:r>
                                </m:e>
                              </m:acc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′)</m:t>
                              </m:r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𝑑𝑡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e>
                      </m:nary>
                      <m:r>
                        <a:rPr lang="it-IT" b="1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</m:t>
                      </m:r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Nel limite semiclassico il maggior contributo al propagatore deriva dalle traiettorie classiche con B.C. </a:t>
                </a:r>
                <a14:m>
                  <m:oMath xmlns:m="http://schemas.openxmlformats.org/officeDocument/2006/math">
                    <m:r>
                      <a:rPr lang="it-IT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𝒒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p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it-IT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;</m:t>
                    </m:r>
                    <m:r>
                      <a:rPr lang="it-IT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𝒒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b="1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𝒓</m:t>
                    </m:r>
                  </m:oMath>
                </a14:m>
                <a:endParaRPr lang="it-IT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Scegliendo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𝜈</m:t>
                            </m:r>
                          </m:sub>
                        </m:sSub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→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𝜈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it-IT" b="1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it-IT" b="1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𝒓</m:t>
                            </m:r>
                          </m:e>
                          <m:sup>
                            <m:r>
                              <a:rPr lang="it-IT" b="1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≡</m:t>
                    </m:r>
                    <m:nary>
                      <m:naryPr>
                        <m:limLoc m:val="undOvr"/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p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ℒ</m:t>
                        </m:r>
                        <m:d>
                          <m:dPr>
                            <m:ctrlPr>
                              <a:rPr lang="it-IT" b="1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b="1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1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𝒒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𝜈</m:t>
                                </m:r>
                              </m:sub>
                            </m:sSub>
                            <m:r>
                              <a:rPr lang="it-IT" b="1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̇"/>
                                    <m:ctrlPr>
                                      <a:rPr lang="it-IT" b="1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it-IT" b="1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𝒒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𝜈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con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𝜈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funzione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principale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di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Hamilton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lungo</m:t>
                    </m:r>
                    <m:r>
                      <a:rPr lang="it-IT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𝒒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𝜈</m:t>
                        </m:r>
                      </m:sub>
                    </m:sSub>
                  </m:oMath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Possiamo scrivere il propagatore di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Van-</a:t>
                </a:r>
                <a:r>
                  <a:rPr lang="it-IT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Vleck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Gutzwiller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come segue: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𝜋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</m:e>
                                  </m:d>
                                </m:e>
                                <m:sup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𝑑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p>
                              </m:sSup>
                            </m:den>
                          </m:f>
                          <m:rad>
                            <m:radPr>
                              <m:deg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b="0" i="0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f>
                                            <m:f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sSup>
                                                <m:sSup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𝜕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2</m:t>
                                                  </m:r>
                                                </m:sup>
                                              </m:sSup>
                                              <m:sSub>
                                                <m:sSubPr>
                                                  <m:ctrlP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𝑅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𝜈</m:t>
                                                  </m:r>
                                                </m:sub>
                                              </m:sSub>
                                            </m:num>
                                            <m:den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𝜕</m:t>
                                              </m:r>
                                              <m:sSup>
                                                <m:sSupPr>
                                                  <m:ctrlP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𝒓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′</m:t>
                                                  </m:r>
                                                </m:sup>
                                              </m:sSup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𝜕</m:t>
                                              </m:r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𝒓</m:t>
                                              </m:r>
                                            </m:den>
                                          </m:f>
                                          <m:d>
                                            <m:d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𝒓</m:t>
                                              </m:r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,</m:t>
                                              </m:r>
                                              <m:sSup>
                                                <m:sSupPr>
                                                  <m:ctrlP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𝒓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it-IT" b="1" i="1" smtClean="0">
                                                      <a:latin typeface="Cambria Math" panose="02040503050406030204" pitchFamily="18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′</m:t>
                                                  </m:r>
                                                </m:sup>
                                              </m:sSup>
                                              <m:r>
                                                <a:rPr lang="it-IT" b="1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</m:func>
                                </m:e>
                              </m:d>
                            </m:e>
                          </m:rad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ℏ</m:t>
                                      </m:r>
                                    </m:den>
                                  </m:f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𝜈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𝒓</m:t>
                                      </m:r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</m:e>
                                        <m:sup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lang="it-IT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</m:d>
                              <m:func>
                                <m:func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𝜋</m:t>
                                      </m:r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𝜈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func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𝑆𝐶</m:t>
                          </m:r>
                        </m:sub>
                      </m:sSub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b="1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𝒓</m:t>
                              </m:r>
                            </m:e>
                            <m:sup>
                              <m:r>
                                <a:rPr lang="it-IT" b="1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it-IT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𝒓</m:t>
                          </m:r>
                          <m:r>
                            <a:rPr lang="it-IT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FFBA712D-3BA6-47A0-A07C-9D5B6BCA1E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82804" y="33090"/>
                <a:ext cx="11840066" cy="6103787"/>
              </a:xfrm>
              <a:prstGeom prst="rect">
                <a:avLst/>
              </a:prstGeom>
              <a:blipFill>
                <a:blip r:embed="rId3"/>
                <a:stretch>
                  <a:fillRect l="-669" t="-59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900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9754FC4E-2409-4400-9762-699E307E6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Descrizione semiclassica di sistemi non-integrabili</a:t>
            </a:r>
            <a:endParaRPr lang="en-US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5F5859ED-27FD-4C32-B6E0-0A36F330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960C0EC4-FD03-4BE5-A0D8-6F9D3BDC16A6}"/>
                  </a:ext>
                </a:extLst>
              </p:cNvPr>
              <p:cNvSpPr txBox="1"/>
              <p:nvPr/>
            </p:nvSpPr>
            <p:spPr>
              <a:xfrm flipH="1">
                <a:off x="394510" y="213884"/>
                <a:ext cx="11539823" cy="33990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con</m:t>
                      </m:r>
                      <m:r>
                        <a:rPr lang="it-IT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𝛿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N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d>
                                    <m:d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𝑁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num>
                        <m:den>
                          <m:rad>
                            <m:radPr>
                              <m:degHide m:val="on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unc>
                                <m:func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>
                                      <a:latin typeface="Cambria Math" panose="02040503050406030204" pitchFamily="18" charset="0"/>
                                    </a:rPr>
                                    <m:t>det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</a:rPr>
                                            <m:t>(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𝜈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</a:rPr>
                                            <m:t>)</m:t>
                                          </m:r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rad>
                        </m:den>
                      </m:f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4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→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ℏ</m:t>
                                  </m:r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  <m:rad>
                        <m:radPr>
                          <m:degHide m:val="on"/>
                          <m:ctrlPr>
                            <a:rPr lang="it-IT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it-IT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det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p>
                                            <m:sSup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𝜕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𝜈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𝒓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𝜕</m:t>
                                          </m:r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</m:den>
                                      </m:f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𝒓</m:t>
                                          </m:r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,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𝒓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b="1" i="1">
                                                  <a:latin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  <m:r>
                                            <a:rPr lang="it-IT" b="1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rad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 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𝑁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→∞,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𝛿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→0</m:t>
                      </m:r>
                    </m:oMath>
                  </m:oMathPara>
                </a14:m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Corrisponde all’espressione semiclassica dell’operatore evoluzione, ovvero fornisce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it-IT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𝒒</m:t>
                        </m:r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e>
                      <m:e>
                        <m:acc>
                          <m:accPr>
                            <m:chr m:val="̂"/>
                            <m:ctrlPr>
                              <a:rPr lang="it-IT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𝑈</m:t>
                            </m:r>
                          </m:e>
                        </m:acc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</m:e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𝒒</m:t>
                        </m:r>
                      </m:e>
                    </m:d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in funzione dell’azione classica delle orbite, per un certo tempo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 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 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indice di </a:t>
                </a:r>
                <a:r>
                  <a:rPr lang="it-IT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Maslov</a:t>
                </a:r>
                <a:r>
                  <a:rPr lang="it-IT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𝜇</m:t>
                    </m:r>
                  </m:oMath>
                </a14:m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it-IT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inv</a:t>
                </a:r>
                <a:r>
                  <a:rPr lang="it-IT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topologico)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−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𝜈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           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=1 </m:t>
                          </m:r>
                        </m:sub>
                        <m:sup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p>
                        <m:e>
                          <m:func>
                            <m:func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sgn</m:t>
                              </m:r>
                            </m:fName>
                            <m:e>
                              <m:sSubSup>
                                <m:sSub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𝜈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func>
                        </m:e>
                      </m:nary>
                    </m:oMath>
                  </m:oMathPara>
                </a14:m>
                <a:endParaRPr lang="it-IT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960C0EC4-FD03-4BE5-A0D8-6F9D3BDC16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394510" y="213884"/>
                <a:ext cx="11539823" cy="3399007"/>
              </a:xfrm>
              <a:prstGeom prst="rect">
                <a:avLst/>
              </a:prstGeom>
              <a:blipFill>
                <a:blip r:embed="rId3"/>
                <a:stretch>
                  <a:fillRect l="-47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magine 6" descr="Immagine che contiene cielo, filo, linea, diverso&#10;&#10;Descrizione generata automaticamente">
            <a:extLst>
              <a:ext uri="{FF2B5EF4-FFF2-40B4-BE49-F238E27FC236}">
                <a16:creationId xmlns:a16="http://schemas.microsoft.com/office/drawing/2014/main" id="{820EB385-624E-4395-A023-281095F1D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234" y="3351410"/>
            <a:ext cx="3913674" cy="186268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EC07F1B9-DD55-4429-863F-E625D83C27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2518" y="3186971"/>
            <a:ext cx="3318226" cy="186268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5E0AD12-7D1D-4A78-BE38-82BE0E0559A3}"/>
              </a:ext>
            </a:extLst>
          </p:cNvPr>
          <p:cNvSpPr txBox="1"/>
          <p:nvPr/>
        </p:nvSpPr>
        <p:spPr>
          <a:xfrm>
            <a:off x="552868" y="5516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17337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ttivo">
  <a:themeElements>
    <a:clrScheme name="Retrospettivo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31862</TotalTime>
  <Words>7302</Words>
  <Application>Microsoft Office PowerPoint</Application>
  <PresentationFormat>Widescreen</PresentationFormat>
  <Paragraphs>605</Paragraphs>
  <Slides>38</Slides>
  <Notes>31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38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Century</vt:lpstr>
      <vt:lpstr>Times New Roman</vt:lpstr>
      <vt:lpstr>Retrospettivo</vt:lpstr>
      <vt:lpstr>Introduzione al Quantum Chaos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Introduzione al Quantum Chaos</dc:title>
  <dc:creator>van.hohenheim@outlook.it</dc:creator>
  <cp:lastModifiedBy>van.hohenheim@outlook.it</cp:lastModifiedBy>
  <cp:revision>222</cp:revision>
  <dcterms:created xsi:type="dcterms:W3CDTF">2021-06-23T12:41:45Z</dcterms:created>
  <dcterms:modified xsi:type="dcterms:W3CDTF">2021-10-03T10:47:24Z</dcterms:modified>
</cp:coreProperties>
</file>

<file path=docProps/thumbnail.jpeg>
</file>